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7" r:id="rId2"/>
    <p:sldId id="262" r:id="rId3"/>
    <p:sldId id="263" r:id="rId4"/>
    <p:sldId id="258" r:id="rId5"/>
    <p:sldId id="260" r:id="rId6"/>
    <p:sldId id="261"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41"/>
    <p:restoredTop sz="94730"/>
  </p:normalViewPr>
  <p:slideViewPr>
    <p:cSldViewPr snapToGrid="0" snapToObjects="1">
      <p:cViewPr varScale="1">
        <p:scale>
          <a:sx n="127" d="100"/>
          <a:sy n="127" d="100"/>
        </p:scale>
        <p:origin x="8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90D99A-13B5-4758-B678-4BD5724276D8}" type="datetimeFigureOut">
              <a:rPr lang="en-US" smtClean="0"/>
              <a:t>2/12/20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612180-8A92-4FF3-970E-0E7A75ED340E}" type="slidenum">
              <a:rPr lang="en-US" smtClean="0"/>
              <a:t>‹#›</a:t>
            </a:fld>
            <a:endParaRPr lang="en-US"/>
          </a:p>
        </p:txBody>
      </p:sp>
    </p:spTree>
    <p:extLst>
      <p:ext uri="{BB962C8B-B14F-4D97-AF65-F5344CB8AC3E}">
        <p14:creationId xmlns:p14="http://schemas.microsoft.com/office/powerpoint/2010/main" val="376401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612180-8A92-4FF3-970E-0E7A75ED340E}" type="slidenum">
              <a:rPr lang="en-US" smtClean="0"/>
              <a:t>1</a:t>
            </a:fld>
            <a:endParaRPr lang="en-US"/>
          </a:p>
        </p:txBody>
      </p:sp>
    </p:spTree>
    <p:extLst>
      <p:ext uri="{BB962C8B-B14F-4D97-AF65-F5344CB8AC3E}">
        <p14:creationId xmlns:p14="http://schemas.microsoft.com/office/powerpoint/2010/main" val="4138820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612180-8A92-4FF3-970E-0E7A75ED340E}" type="slidenum">
              <a:rPr lang="en-US" smtClean="0"/>
              <a:t>2</a:t>
            </a:fld>
            <a:endParaRPr lang="en-US"/>
          </a:p>
        </p:txBody>
      </p:sp>
    </p:spTree>
    <p:extLst>
      <p:ext uri="{BB962C8B-B14F-4D97-AF65-F5344CB8AC3E}">
        <p14:creationId xmlns:p14="http://schemas.microsoft.com/office/powerpoint/2010/main" val="4252173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6A293-1467-5A4E-811C-B47D6C3834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88C352-B660-E147-9146-0496FC862A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519644-B057-8B4C-99CF-2D4EC2C30105}"/>
              </a:ext>
            </a:extLst>
          </p:cNvPr>
          <p:cNvSpPr>
            <a:spLocks noGrp="1"/>
          </p:cNvSpPr>
          <p:nvPr>
            <p:ph type="dt" sz="half" idx="10"/>
          </p:nvPr>
        </p:nvSpPr>
        <p:spPr/>
        <p:txBody>
          <a:bodyPr/>
          <a:lstStyle/>
          <a:p>
            <a:fld id="{47EEB2F7-0A57-9341-9C2E-1373A8DE9695}" type="datetimeFigureOut">
              <a:rPr lang="en-US" smtClean="0"/>
              <a:t>2/12/20</a:t>
            </a:fld>
            <a:endParaRPr lang="en-US"/>
          </a:p>
        </p:txBody>
      </p:sp>
      <p:sp>
        <p:nvSpPr>
          <p:cNvPr id="5" name="Footer Placeholder 4">
            <a:extLst>
              <a:ext uri="{FF2B5EF4-FFF2-40B4-BE49-F238E27FC236}">
                <a16:creationId xmlns:a16="http://schemas.microsoft.com/office/drawing/2014/main" id="{110F2586-EEC7-A44F-A296-1D00E25C45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2F4965-C820-974F-ACF8-E430D033A565}"/>
              </a:ext>
            </a:extLst>
          </p:cNvPr>
          <p:cNvSpPr>
            <a:spLocks noGrp="1"/>
          </p:cNvSpPr>
          <p:nvPr>
            <p:ph type="sldNum" sz="quarter" idx="12"/>
          </p:nvPr>
        </p:nvSpPr>
        <p:spPr/>
        <p:txBody>
          <a:bodyPr/>
          <a:lstStyle/>
          <a:p>
            <a:fld id="{603DFE83-D791-F645-9F47-B4713F6B3CA2}" type="slidenum">
              <a:rPr lang="en-US" smtClean="0"/>
              <a:t>‹#›</a:t>
            </a:fld>
            <a:endParaRPr lang="en-US"/>
          </a:p>
        </p:txBody>
      </p:sp>
    </p:spTree>
    <p:extLst>
      <p:ext uri="{BB962C8B-B14F-4D97-AF65-F5344CB8AC3E}">
        <p14:creationId xmlns:p14="http://schemas.microsoft.com/office/powerpoint/2010/main" val="2428752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9AB56-5427-E444-9E39-3D70287813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90363B-1B58-0C4E-A47F-3DFE0902EA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D492C2-B178-FF4A-BE8A-282A5A5232EE}"/>
              </a:ext>
            </a:extLst>
          </p:cNvPr>
          <p:cNvSpPr>
            <a:spLocks noGrp="1"/>
          </p:cNvSpPr>
          <p:nvPr>
            <p:ph type="dt" sz="half" idx="10"/>
          </p:nvPr>
        </p:nvSpPr>
        <p:spPr/>
        <p:txBody>
          <a:bodyPr/>
          <a:lstStyle/>
          <a:p>
            <a:fld id="{47EEB2F7-0A57-9341-9C2E-1373A8DE9695}" type="datetimeFigureOut">
              <a:rPr lang="en-US" smtClean="0"/>
              <a:t>2/12/20</a:t>
            </a:fld>
            <a:endParaRPr lang="en-US"/>
          </a:p>
        </p:txBody>
      </p:sp>
      <p:sp>
        <p:nvSpPr>
          <p:cNvPr id="5" name="Footer Placeholder 4">
            <a:extLst>
              <a:ext uri="{FF2B5EF4-FFF2-40B4-BE49-F238E27FC236}">
                <a16:creationId xmlns:a16="http://schemas.microsoft.com/office/drawing/2014/main" id="{76153CF7-4EC4-D040-B208-CF528B05F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267196-63CB-2847-8988-B453D01A1088}"/>
              </a:ext>
            </a:extLst>
          </p:cNvPr>
          <p:cNvSpPr>
            <a:spLocks noGrp="1"/>
          </p:cNvSpPr>
          <p:nvPr>
            <p:ph type="sldNum" sz="quarter" idx="12"/>
          </p:nvPr>
        </p:nvSpPr>
        <p:spPr/>
        <p:txBody>
          <a:bodyPr/>
          <a:lstStyle/>
          <a:p>
            <a:fld id="{603DFE83-D791-F645-9F47-B4713F6B3CA2}" type="slidenum">
              <a:rPr lang="en-US" smtClean="0"/>
              <a:t>‹#›</a:t>
            </a:fld>
            <a:endParaRPr lang="en-US"/>
          </a:p>
        </p:txBody>
      </p:sp>
    </p:spTree>
    <p:extLst>
      <p:ext uri="{BB962C8B-B14F-4D97-AF65-F5344CB8AC3E}">
        <p14:creationId xmlns:p14="http://schemas.microsoft.com/office/powerpoint/2010/main" val="2209662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5D8387-D8FB-0940-9AAC-B173D58E31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FD76F9-FF6C-9C44-B15F-8B4DAF2EBD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6F84F3-AD05-8C41-82E1-EEADA1A3EB39}"/>
              </a:ext>
            </a:extLst>
          </p:cNvPr>
          <p:cNvSpPr>
            <a:spLocks noGrp="1"/>
          </p:cNvSpPr>
          <p:nvPr>
            <p:ph type="dt" sz="half" idx="10"/>
          </p:nvPr>
        </p:nvSpPr>
        <p:spPr/>
        <p:txBody>
          <a:bodyPr/>
          <a:lstStyle/>
          <a:p>
            <a:fld id="{47EEB2F7-0A57-9341-9C2E-1373A8DE9695}" type="datetimeFigureOut">
              <a:rPr lang="en-US" smtClean="0"/>
              <a:t>2/12/20</a:t>
            </a:fld>
            <a:endParaRPr lang="en-US"/>
          </a:p>
        </p:txBody>
      </p:sp>
      <p:sp>
        <p:nvSpPr>
          <p:cNvPr id="5" name="Footer Placeholder 4">
            <a:extLst>
              <a:ext uri="{FF2B5EF4-FFF2-40B4-BE49-F238E27FC236}">
                <a16:creationId xmlns:a16="http://schemas.microsoft.com/office/drawing/2014/main" id="{6DF7CC5E-BFE9-C445-B875-21745342AE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85D96-B4A5-484D-B53A-A636C444447D}"/>
              </a:ext>
            </a:extLst>
          </p:cNvPr>
          <p:cNvSpPr>
            <a:spLocks noGrp="1"/>
          </p:cNvSpPr>
          <p:nvPr>
            <p:ph type="sldNum" sz="quarter" idx="12"/>
          </p:nvPr>
        </p:nvSpPr>
        <p:spPr/>
        <p:txBody>
          <a:bodyPr/>
          <a:lstStyle/>
          <a:p>
            <a:fld id="{603DFE83-D791-F645-9F47-B4713F6B3CA2}" type="slidenum">
              <a:rPr lang="en-US" smtClean="0"/>
              <a:t>‹#›</a:t>
            </a:fld>
            <a:endParaRPr lang="en-US"/>
          </a:p>
        </p:txBody>
      </p:sp>
    </p:spTree>
    <p:extLst>
      <p:ext uri="{BB962C8B-B14F-4D97-AF65-F5344CB8AC3E}">
        <p14:creationId xmlns:p14="http://schemas.microsoft.com/office/powerpoint/2010/main" val="2013130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2EB1F-E527-0440-BBFC-C10B5FCE15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47B9D3-0272-3949-91A5-F676C91871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27821-926C-C144-92A8-63728B8FFF38}"/>
              </a:ext>
            </a:extLst>
          </p:cNvPr>
          <p:cNvSpPr>
            <a:spLocks noGrp="1"/>
          </p:cNvSpPr>
          <p:nvPr>
            <p:ph type="dt" sz="half" idx="10"/>
          </p:nvPr>
        </p:nvSpPr>
        <p:spPr/>
        <p:txBody>
          <a:bodyPr/>
          <a:lstStyle/>
          <a:p>
            <a:fld id="{47EEB2F7-0A57-9341-9C2E-1373A8DE9695}" type="datetimeFigureOut">
              <a:rPr lang="en-US" smtClean="0"/>
              <a:t>2/12/20</a:t>
            </a:fld>
            <a:endParaRPr lang="en-US"/>
          </a:p>
        </p:txBody>
      </p:sp>
      <p:sp>
        <p:nvSpPr>
          <p:cNvPr id="5" name="Footer Placeholder 4">
            <a:extLst>
              <a:ext uri="{FF2B5EF4-FFF2-40B4-BE49-F238E27FC236}">
                <a16:creationId xmlns:a16="http://schemas.microsoft.com/office/drawing/2014/main" id="{4F34C3D8-B585-EC47-B4E9-88A8BA8291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985D5F-9675-EE4B-A967-D0F6924B6006}"/>
              </a:ext>
            </a:extLst>
          </p:cNvPr>
          <p:cNvSpPr>
            <a:spLocks noGrp="1"/>
          </p:cNvSpPr>
          <p:nvPr>
            <p:ph type="sldNum" sz="quarter" idx="12"/>
          </p:nvPr>
        </p:nvSpPr>
        <p:spPr/>
        <p:txBody>
          <a:bodyPr/>
          <a:lstStyle/>
          <a:p>
            <a:fld id="{603DFE83-D791-F645-9F47-B4713F6B3CA2}" type="slidenum">
              <a:rPr lang="en-US" smtClean="0"/>
              <a:t>‹#›</a:t>
            </a:fld>
            <a:endParaRPr lang="en-US"/>
          </a:p>
        </p:txBody>
      </p:sp>
    </p:spTree>
    <p:extLst>
      <p:ext uri="{BB962C8B-B14F-4D97-AF65-F5344CB8AC3E}">
        <p14:creationId xmlns:p14="http://schemas.microsoft.com/office/powerpoint/2010/main" val="198217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3CBA7-623E-FB4C-AB04-7403AF0DFB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94661A-526C-8D42-9E8C-0B9A36B46D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76838C-3CD8-0648-AC91-1A9515B47926}"/>
              </a:ext>
            </a:extLst>
          </p:cNvPr>
          <p:cNvSpPr>
            <a:spLocks noGrp="1"/>
          </p:cNvSpPr>
          <p:nvPr>
            <p:ph type="dt" sz="half" idx="10"/>
          </p:nvPr>
        </p:nvSpPr>
        <p:spPr/>
        <p:txBody>
          <a:bodyPr/>
          <a:lstStyle/>
          <a:p>
            <a:fld id="{47EEB2F7-0A57-9341-9C2E-1373A8DE9695}" type="datetimeFigureOut">
              <a:rPr lang="en-US" smtClean="0"/>
              <a:t>2/12/20</a:t>
            </a:fld>
            <a:endParaRPr lang="en-US"/>
          </a:p>
        </p:txBody>
      </p:sp>
      <p:sp>
        <p:nvSpPr>
          <p:cNvPr id="5" name="Footer Placeholder 4">
            <a:extLst>
              <a:ext uri="{FF2B5EF4-FFF2-40B4-BE49-F238E27FC236}">
                <a16:creationId xmlns:a16="http://schemas.microsoft.com/office/drawing/2014/main" id="{D911A14D-B13B-4F46-B8E7-2F48AABE46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561C7D-983F-A24B-B940-3A10FE348E8C}"/>
              </a:ext>
            </a:extLst>
          </p:cNvPr>
          <p:cNvSpPr>
            <a:spLocks noGrp="1"/>
          </p:cNvSpPr>
          <p:nvPr>
            <p:ph type="sldNum" sz="quarter" idx="12"/>
          </p:nvPr>
        </p:nvSpPr>
        <p:spPr/>
        <p:txBody>
          <a:bodyPr/>
          <a:lstStyle/>
          <a:p>
            <a:fld id="{603DFE83-D791-F645-9F47-B4713F6B3CA2}" type="slidenum">
              <a:rPr lang="en-US" smtClean="0"/>
              <a:t>‹#›</a:t>
            </a:fld>
            <a:endParaRPr lang="en-US"/>
          </a:p>
        </p:txBody>
      </p:sp>
    </p:spTree>
    <p:extLst>
      <p:ext uri="{BB962C8B-B14F-4D97-AF65-F5344CB8AC3E}">
        <p14:creationId xmlns:p14="http://schemas.microsoft.com/office/powerpoint/2010/main" val="4053871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E3A98-8D0D-0049-9DC6-808FF58B73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24E2AA-51C0-094D-9557-4D998EEAE1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B2564E-7C5A-FC45-8F6D-09057EC47D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567F19-2359-3B46-80D8-EE7DB8DD629A}"/>
              </a:ext>
            </a:extLst>
          </p:cNvPr>
          <p:cNvSpPr>
            <a:spLocks noGrp="1"/>
          </p:cNvSpPr>
          <p:nvPr>
            <p:ph type="dt" sz="half" idx="10"/>
          </p:nvPr>
        </p:nvSpPr>
        <p:spPr/>
        <p:txBody>
          <a:bodyPr/>
          <a:lstStyle/>
          <a:p>
            <a:fld id="{47EEB2F7-0A57-9341-9C2E-1373A8DE9695}" type="datetimeFigureOut">
              <a:rPr lang="en-US" smtClean="0"/>
              <a:t>2/12/20</a:t>
            </a:fld>
            <a:endParaRPr lang="en-US"/>
          </a:p>
        </p:txBody>
      </p:sp>
      <p:sp>
        <p:nvSpPr>
          <p:cNvPr id="6" name="Footer Placeholder 5">
            <a:extLst>
              <a:ext uri="{FF2B5EF4-FFF2-40B4-BE49-F238E27FC236}">
                <a16:creationId xmlns:a16="http://schemas.microsoft.com/office/drawing/2014/main" id="{1F67997F-2DB8-2A41-91D3-81E2EE5F91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56FB8A-54DC-704D-AA78-713AAEB86F78}"/>
              </a:ext>
            </a:extLst>
          </p:cNvPr>
          <p:cNvSpPr>
            <a:spLocks noGrp="1"/>
          </p:cNvSpPr>
          <p:nvPr>
            <p:ph type="sldNum" sz="quarter" idx="12"/>
          </p:nvPr>
        </p:nvSpPr>
        <p:spPr/>
        <p:txBody>
          <a:bodyPr/>
          <a:lstStyle/>
          <a:p>
            <a:fld id="{603DFE83-D791-F645-9F47-B4713F6B3CA2}" type="slidenum">
              <a:rPr lang="en-US" smtClean="0"/>
              <a:t>‹#›</a:t>
            </a:fld>
            <a:endParaRPr lang="en-US"/>
          </a:p>
        </p:txBody>
      </p:sp>
    </p:spTree>
    <p:extLst>
      <p:ext uri="{BB962C8B-B14F-4D97-AF65-F5344CB8AC3E}">
        <p14:creationId xmlns:p14="http://schemas.microsoft.com/office/powerpoint/2010/main" val="2291283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19AA5-7526-9342-A439-19407C9F72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F5DB11-4E44-3A46-9A45-E298845C4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F4C435-71F1-1548-AC51-B02C12A553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4B1640-F813-E549-B88C-B734282F0E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FD82F4-DCCC-A14E-BB74-3B9130026E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1D4080-6FEE-C64B-9334-6CD1DEB0D013}"/>
              </a:ext>
            </a:extLst>
          </p:cNvPr>
          <p:cNvSpPr>
            <a:spLocks noGrp="1"/>
          </p:cNvSpPr>
          <p:nvPr>
            <p:ph type="dt" sz="half" idx="10"/>
          </p:nvPr>
        </p:nvSpPr>
        <p:spPr/>
        <p:txBody>
          <a:bodyPr/>
          <a:lstStyle/>
          <a:p>
            <a:fld id="{47EEB2F7-0A57-9341-9C2E-1373A8DE9695}" type="datetimeFigureOut">
              <a:rPr lang="en-US" smtClean="0"/>
              <a:t>2/12/20</a:t>
            </a:fld>
            <a:endParaRPr lang="en-US"/>
          </a:p>
        </p:txBody>
      </p:sp>
      <p:sp>
        <p:nvSpPr>
          <p:cNvPr id="8" name="Footer Placeholder 7">
            <a:extLst>
              <a:ext uri="{FF2B5EF4-FFF2-40B4-BE49-F238E27FC236}">
                <a16:creationId xmlns:a16="http://schemas.microsoft.com/office/drawing/2014/main" id="{D4239BD0-11C4-FD41-8DCB-A93723BEED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A241AF-7955-2F44-AC5F-10C7A212988D}"/>
              </a:ext>
            </a:extLst>
          </p:cNvPr>
          <p:cNvSpPr>
            <a:spLocks noGrp="1"/>
          </p:cNvSpPr>
          <p:nvPr>
            <p:ph type="sldNum" sz="quarter" idx="12"/>
          </p:nvPr>
        </p:nvSpPr>
        <p:spPr/>
        <p:txBody>
          <a:bodyPr/>
          <a:lstStyle/>
          <a:p>
            <a:fld id="{603DFE83-D791-F645-9F47-B4713F6B3CA2}" type="slidenum">
              <a:rPr lang="en-US" smtClean="0"/>
              <a:t>‹#›</a:t>
            </a:fld>
            <a:endParaRPr lang="en-US"/>
          </a:p>
        </p:txBody>
      </p:sp>
    </p:spTree>
    <p:extLst>
      <p:ext uri="{BB962C8B-B14F-4D97-AF65-F5344CB8AC3E}">
        <p14:creationId xmlns:p14="http://schemas.microsoft.com/office/powerpoint/2010/main" val="1044790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3FBBB-5120-584C-834E-DFBD7174C3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BFDFB5-16DB-FA40-9107-45945A28EC23}"/>
              </a:ext>
            </a:extLst>
          </p:cNvPr>
          <p:cNvSpPr>
            <a:spLocks noGrp="1"/>
          </p:cNvSpPr>
          <p:nvPr>
            <p:ph type="dt" sz="half" idx="10"/>
          </p:nvPr>
        </p:nvSpPr>
        <p:spPr/>
        <p:txBody>
          <a:bodyPr/>
          <a:lstStyle/>
          <a:p>
            <a:fld id="{47EEB2F7-0A57-9341-9C2E-1373A8DE9695}" type="datetimeFigureOut">
              <a:rPr lang="en-US" smtClean="0"/>
              <a:t>2/12/20</a:t>
            </a:fld>
            <a:endParaRPr lang="en-US"/>
          </a:p>
        </p:txBody>
      </p:sp>
      <p:sp>
        <p:nvSpPr>
          <p:cNvPr id="4" name="Footer Placeholder 3">
            <a:extLst>
              <a:ext uri="{FF2B5EF4-FFF2-40B4-BE49-F238E27FC236}">
                <a16:creationId xmlns:a16="http://schemas.microsoft.com/office/drawing/2014/main" id="{B62360C6-CB12-CA4C-BEAC-9E3DE9FA4E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D92079-9386-9B48-A135-52C00B2E21A0}"/>
              </a:ext>
            </a:extLst>
          </p:cNvPr>
          <p:cNvSpPr>
            <a:spLocks noGrp="1"/>
          </p:cNvSpPr>
          <p:nvPr>
            <p:ph type="sldNum" sz="quarter" idx="12"/>
          </p:nvPr>
        </p:nvSpPr>
        <p:spPr/>
        <p:txBody>
          <a:bodyPr/>
          <a:lstStyle/>
          <a:p>
            <a:fld id="{603DFE83-D791-F645-9F47-B4713F6B3CA2}" type="slidenum">
              <a:rPr lang="en-US" smtClean="0"/>
              <a:t>‹#›</a:t>
            </a:fld>
            <a:endParaRPr lang="en-US"/>
          </a:p>
        </p:txBody>
      </p:sp>
    </p:spTree>
    <p:extLst>
      <p:ext uri="{BB962C8B-B14F-4D97-AF65-F5344CB8AC3E}">
        <p14:creationId xmlns:p14="http://schemas.microsoft.com/office/powerpoint/2010/main" val="61789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95E2EB-EEA3-7247-B789-4957C5A9B83D}"/>
              </a:ext>
            </a:extLst>
          </p:cNvPr>
          <p:cNvSpPr>
            <a:spLocks noGrp="1"/>
          </p:cNvSpPr>
          <p:nvPr>
            <p:ph type="dt" sz="half" idx="10"/>
          </p:nvPr>
        </p:nvSpPr>
        <p:spPr/>
        <p:txBody>
          <a:bodyPr/>
          <a:lstStyle/>
          <a:p>
            <a:fld id="{47EEB2F7-0A57-9341-9C2E-1373A8DE9695}" type="datetimeFigureOut">
              <a:rPr lang="en-US" smtClean="0"/>
              <a:t>2/12/20</a:t>
            </a:fld>
            <a:endParaRPr lang="en-US"/>
          </a:p>
        </p:txBody>
      </p:sp>
      <p:sp>
        <p:nvSpPr>
          <p:cNvPr id="3" name="Footer Placeholder 2">
            <a:extLst>
              <a:ext uri="{FF2B5EF4-FFF2-40B4-BE49-F238E27FC236}">
                <a16:creationId xmlns:a16="http://schemas.microsoft.com/office/drawing/2014/main" id="{AB03A577-FC93-BE41-B049-76FF35CE10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D0E2BD-9C47-8340-A7B5-4A3EA496CA68}"/>
              </a:ext>
            </a:extLst>
          </p:cNvPr>
          <p:cNvSpPr>
            <a:spLocks noGrp="1"/>
          </p:cNvSpPr>
          <p:nvPr>
            <p:ph type="sldNum" sz="quarter" idx="12"/>
          </p:nvPr>
        </p:nvSpPr>
        <p:spPr/>
        <p:txBody>
          <a:bodyPr/>
          <a:lstStyle/>
          <a:p>
            <a:fld id="{603DFE83-D791-F645-9F47-B4713F6B3CA2}" type="slidenum">
              <a:rPr lang="en-US" smtClean="0"/>
              <a:t>‹#›</a:t>
            </a:fld>
            <a:endParaRPr lang="en-US"/>
          </a:p>
        </p:txBody>
      </p:sp>
    </p:spTree>
    <p:extLst>
      <p:ext uri="{BB962C8B-B14F-4D97-AF65-F5344CB8AC3E}">
        <p14:creationId xmlns:p14="http://schemas.microsoft.com/office/powerpoint/2010/main" val="328334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5712-382B-C64B-B3E3-1752702DD1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1E4CA3-7167-284C-8625-C039F30208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7E466F-E3EA-7145-A72F-63203817F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76A749-CE67-7148-959E-6F2E59D759A5}"/>
              </a:ext>
            </a:extLst>
          </p:cNvPr>
          <p:cNvSpPr>
            <a:spLocks noGrp="1"/>
          </p:cNvSpPr>
          <p:nvPr>
            <p:ph type="dt" sz="half" idx="10"/>
          </p:nvPr>
        </p:nvSpPr>
        <p:spPr/>
        <p:txBody>
          <a:bodyPr/>
          <a:lstStyle/>
          <a:p>
            <a:fld id="{47EEB2F7-0A57-9341-9C2E-1373A8DE9695}" type="datetimeFigureOut">
              <a:rPr lang="en-US" smtClean="0"/>
              <a:t>2/12/20</a:t>
            </a:fld>
            <a:endParaRPr lang="en-US"/>
          </a:p>
        </p:txBody>
      </p:sp>
      <p:sp>
        <p:nvSpPr>
          <p:cNvPr id="6" name="Footer Placeholder 5">
            <a:extLst>
              <a:ext uri="{FF2B5EF4-FFF2-40B4-BE49-F238E27FC236}">
                <a16:creationId xmlns:a16="http://schemas.microsoft.com/office/drawing/2014/main" id="{1D374066-3880-1544-9667-50CE4D92DF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DC2C3-FA98-7E4D-9AE2-620EE4E91AB6}"/>
              </a:ext>
            </a:extLst>
          </p:cNvPr>
          <p:cNvSpPr>
            <a:spLocks noGrp="1"/>
          </p:cNvSpPr>
          <p:nvPr>
            <p:ph type="sldNum" sz="quarter" idx="12"/>
          </p:nvPr>
        </p:nvSpPr>
        <p:spPr/>
        <p:txBody>
          <a:bodyPr/>
          <a:lstStyle/>
          <a:p>
            <a:fld id="{603DFE83-D791-F645-9F47-B4713F6B3CA2}" type="slidenum">
              <a:rPr lang="en-US" smtClean="0"/>
              <a:t>‹#›</a:t>
            </a:fld>
            <a:endParaRPr lang="en-US"/>
          </a:p>
        </p:txBody>
      </p:sp>
    </p:spTree>
    <p:extLst>
      <p:ext uri="{BB962C8B-B14F-4D97-AF65-F5344CB8AC3E}">
        <p14:creationId xmlns:p14="http://schemas.microsoft.com/office/powerpoint/2010/main" val="2814771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CD8EB-51DF-A946-B7F9-8233543C38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A20F73-1EB9-8245-B5DB-7D2261EBD1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8FAC85-EDC0-6D47-B668-2C50BBE0E6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460E6A-85D5-E646-AFAD-0B1C6E026447}"/>
              </a:ext>
            </a:extLst>
          </p:cNvPr>
          <p:cNvSpPr>
            <a:spLocks noGrp="1"/>
          </p:cNvSpPr>
          <p:nvPr>
            <p:ph type="dt" sz="half" idx="10"/>
          </p:nvPr>
        </p:nvSpPr>
        <p:spPr/>
        <p:txBody>
          <a:bodyPr/>
          <a:lstStyle/>
          <a:p>
            <a:fld id="{47EEB2F7-0A57-9341-9C2E-1373A8DE9695}" type="datetimeFigureOut">
              <a:rPr lang="en-US" smtClean="0"/>
              <a:t>2/12/20</a:t>
            </a:fld>
            <a:endParaRPr lang="en-US"/>
          </a:p>
        </p:txBody>
      </p:sp>
      <p:sp>
        <p:nvSpPr>
          <p:cNvPr id="6" name="Footer Placeholder 5">
            <a:extLst>
              <a:ext uri="{FF2B5EF4-FFF2-40B4-BE49-F238E27FC236}">
                <a16:creationId xmlns:a16="http://schemas.microsoft.com/office/drawing/2014/main" id="{B714DF29-34DA-E045-8993-32D8073D57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1B920E-E5FC-F849-B14C-436DA0A5173A}"/>
              </a:ext>
            </a:extLst>
          </p:cNvPr>
          <p:cNvSpPr>
            <a:spLocks noGrp="1"/>
          </p:cNvSpPr>
          <p:nvPr>
            <p:ph type="sldNum" sz="quarter" idx="12"/>
          </p:nvPr>
        </p:nvSpPr>
        <p:spPr/>
        <p:txBody>
          <a:bodyPr/>
          <a:lstStyle/>
          <a:p>
            <a:fld id="{603DFE83-D791-F645-9F47-B4713F6B3CA2}" type="slidenum">
              <a:rPr lang="en-US" smtClean="0"/>
              <a:t>‹#›</a:t>
            </a:fld>
            <a:endParaRPr lang="en-US"/>
          </a:p>
        </p:txBody>
      </p:sp>
    </p:spTree>
    <p:extLst>
      <p:ext uri="{BB962C8B-B14F-4D97-AF65-F5344CB8AC3E}">
        <p14:creationId xmlns:p14="http://schemas.microsoft.com/office/powerpoint/2010/main" val="1439042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A24E9C-5BCB-4C4B-A88A-69C31B5700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3E8462-30DC-FE42-8348-B6F64F57AC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17EE84-839D-4D49-AF55-AD84A32DFC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EB2F7-0A57-9341-9C2E-1373A8DE9695}" type="datetimeFigureOut">
              <a:rPr lang="en-US" smtClean="0"/>
              <a:t>2/12/20</a:t>
            </a:fld>
            <a:endParaRPr lang="en-US"/>
          </a:p>
        </p:txBody>
      </p:sp>
      <p:sp>
        <p:nvSpPr>
          <p:cNvPr id="5" name="Footer Placeholder 4">
            <a:extLst>
              <a:ext uri="{FF2B5EF4-FFF2-40B4-BE49-F238E27FC236}">
                <a16:creationId xmlns:a16="http://schemas.microsoft.com/office/drawing/2014/main" id="{347E12A0-FFE0-6142-8295-0D1998FE7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F59A49-9254-E345-AD50-38B9D6C68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DFE83-D791-F645-9F47-B4713F6B3CA2}" type="slidenum">
              <a:rPr lang="en-US" smtClean="0"/>
              <a:t>‹#›</a:t>
            </a:fld>
            <a:endParaRPr lang="en-US"/>
          </a:p>
        </p:txBody>
      </p:sp>
    </p:spTree>
    <p:extLst>
      <p:ext uri="{BB962C8B-B14F-4D97-AF65-F5344CB8AC3E}">
        <p14:creationId xmlns:p14="http://schemas.microsoft.com/office/powerpoint/2010/main" val="1505541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ankregdata.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greenmoney.com/cash-deposits-can-make-a-meaningful-impact-on-communiti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3C1A1-ABBB-9F4A-BE5F-5F1F261838FB}"/>
              </a:ext>
            </a:extLst>
          </p:cNvPr>
          <p:cNvSpPr>
            <a:spLocks noGrp="1"/>
          </p:cNvSpPr>
          <p:nvPr>
            <p:ph type="title"/>
          </p:nvPr>
        </p:nvSpPr>
        <p:spPr>
          <a:xfrm>
            <a:off x="677426" y="312414"/>
            <a:ext cx="10515600" cy="1325563"/>
          </a:xfrm>
        </p:spPr>
        <p:txBody>
          <a:bodyPr/>
          <a:lstStyle/>
          <a:p>
            <a:r>
              <a:rPr lang="en-US" b="1" dirty="0"/>
              <a:t>Cash as a Social Impact Asset Class</a:t>
            </a:r>
          </a:p>
        </p:txBody>
      </p:sp>
      <p:sp>
        <p:nvSpPr>
          <p:cNvPr id="3" name="Content Placeholder 2">
            <a:extLst>
              <a:ext uri="{FF2B5EF4-FFF2-40B4-BE49-F238E27FC236}">
                <a16:creationId xmlns:a16="http://schemas.microsoft.com/office/drawing/2014/main" id="{E36D9039-E872-6E49-994A-54C6B5AB0182}"/>
              </a:ext>
            </a:extLst>
          </p:cNvPr>
          <p:cNvSpPr>
            <a:spLocks noGrp="1"/>
          </p:cNvSpPr>
          <p:nvPr>
            <p:ph idx="1"/>
          </p:nvPr>
        </p:nvSpPr>
        <p:spPr>
          <a:xfrm>
            <a:off x="838200" y="1825625"/>
            <a:ext cx="10586776" cy="4351338"/>
          </a:xfrm>
        </p:spPr>
        <p:txBody>
          <a:bodyPr/>
          <a:lstStyle/>
          <a:p>
            <a:pPr marL="0" indent="0">
              <a:buNone/>
            </a:pPr>
            <a:r>
              <a:rPr lang="en-US" b="1" dirty="0"/>
              <a:t>Is there really that much cash to worry about?</a:t>
            </a:r>
          </a:p>
          <a:p>
            <a:r>
              <a:rPr lang="en-US" dirty="0"/>
              <a:t>Total deposits at U.S. banks are at an all-time high of over </a:t>
            </a:r>
            <a:r>
              <a:rPr lang="en-US" b="1" dirty="0"/>
              <a:t>$14 trillion</a:t>
            </a:r>
            <a:r>
              <a:rPr lang="en-US" dirty="0"/>
              <a:t>*</a:t>
            </a:r>
          </a:p>
          <a:p>
            <a:r>
              <a:rPr lang="en-US" dirty="0"/>
              <a:t>Includes $5T in money market accounts and $3T in savings accounts</a:t>
            </a:r>
          </a:p>
          <a:p>
            <a:r>
              <a:rPr lang="en-US" b="1" dirty="0"/>
              <a:t>Less than 1% </a:t>
            </a:r>
            <a:r>
              <a:rPr lang="en-US" dirty="0"/>
              <a:t>of these funds are in socially impactful options</a:t>
            </a:r>
          </a:p>
          <a:p>
            <a:endParaRPr lang="en-US" dirty="0"/>
          </a:p>
          <a:p>
            <a:pPr marL="0" indent="0">
              <a:buNone/>
            </a:pPr>
            <a:r>
              <a:rPr lang="en-US" b="1" i="1" dirty="0"/>
              <a:t>Cash doesn’t just sit at a bank; it’s active</a:t>
            </a:r>
            <a:r>
              <a:rPr lang="en-US" i="1" dirty="0"/>
              <a:t> – the question is whether it’s working to strengthen the causes, values, and organizations you support or serve in neutral or (even worse) contradictory positions.</a:t>
            </a:r>
          </a:p>
          <a:p>
            <a:endParaRPr lang="en-US" dirty="0"/>
          </a:p>
        </p:txBody>
      </p:sp>
      <p:sp>
        <p:nvSpPr>
          <p:cNvPr id="4" name="Rectangle 3">
            <a:extLst>
              <a:ext uri="{FF2B5EF4-FFF2-40B4-BE49-F238E27FC236}">
                <a16:creationId xmlns:a16="http://schemas.microsoft.com/office/drawing/2014/main" id="{D3EDE5F4-D2E9-4C40-ABD3-4C354C1248B4}"/>
              </a:ext>
            </a:extLst>
          </p:cNvPr>
          <p:cNvSpPr/>
          <p:nvPr/>
        </p:nvSpPr>
        <p:spPr>
          <a:xfrm>
            <a:off x="915747" y="6023074"/>
            <a:ext cx="3151184" cy="307777"/>
          </a:xfrm>
          <a:prstGeom prst="rect">
            <a:avLst/>
          </a:prstGeom>
        </p:spPr>
        <p:txBody>
          <a:bodyPr wrap="none">
            <a:spAutoFit/>
          </a:bodyPr>
          <a:lstStyle/>
          <a:p>
            <a:r>
              <a:rPr lang="en-US" sz="1400" dirty="0"/>
              <a:t>* Source: </a:t>
            </a:r>
            <a:r>
              <a:rPr lang="en-US" sz="1400" dirty="0">
                <a:hlinkClick r:id="rId3"/>
              </a:rPr>
              <a:t>http://www.bankregdata.com/</a:t>
            </a:r>
            <a:endParaRPr lang="en-US" sz="1400" dirty="0"/>
          </a:p>
        </p:txBody>
      </p:sp>
      <p:pic>
        <p:nvPicPr>
          <p:cNvPr id="8" name="Picture 7">
            <a:extLst>
              <a:ext uri="{FF2B5EF4-FFF2-40B4-BE49-F238E27FC236}">
                <a16:creationId xmlns:a16="http://schemas.microsoft.com/office/drawing/2014/main" id="{1D773152-9F39-9541-BF8B-6299D73ECBB8}"/>
              </a:ext>
            </a:extLst>
          </p:cNvPr>
          <p:cNvPicPr>
            <a:picLocks noChangeAspect="1"/>
          </p:cNvPicPr>
          <p:nvPr/>
        </p:nvPicPr>
        <p:blipFill>
          <a:blip r:embed="rId4"/>
          <a:stretch>
            <a:fillRect/>
          </a:stretch>
        </p:blipFill>
        <p:spPr>
          <a:xfrm>
            <a:off x="8711921" y="0"/>
            <a:ext cx="3480079" cy="877929"/>
          </a:xfrm>
          <a:prstGeom prst="rect">
            <a:avLst/>
          </a:prstGeom>
        </p:spPr>
      </p:pic>
    </p:spTree>
    <p:extLst>
      <p:ext uri="{BB962C8B-B14F-4D97-AF65-F5344CB8AC3E}">
        <p14:creationId xmlns:p14="http://schemas.microsoft.com/office/powerpoint/2010/main" val="338145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3C1A1-ABBB-9F4A-BE5F-5F1F261838FB}"/>
              </a:ext>
            </a:extLst>
          </p:cNvPr>
          <p:cNvSpPr>
            <a:spLocks noGrp="1"/>
          </p:cNvSpPr>
          <p:nvPr>
            <p:ph type="title"/>
          </p:nvPr>
        </p:nvSpPr>
        <p:spPr>
          <a:xfrm>
            <a:off x="516653" y="108121"/>
            <a:ext cx="10515600" cy="1325563"/>
          </a:xfrm>
        </p:spPr>
        <p:txBody>
          <a:bodyPr/>
          <a:lstStyle/>
          <a:p>
            <a:r>
              <a:rPr lang="en-US" b="1" dirty="0"/>
              <a:t>Stakeholder Questions</a:t>
            </a:r>
          </a:p>
        </p:txBody>
      </p:sp>
      <p:sp>
        <p:nvSpPr>
          <p:cNvPr id="3" name="Content Placeholder 2">
            <a:extLst>
              <a:ext uri="{FF2B5EF4-FFF2-40B4-BE49-F238E27FC236}">
                <a16:creationId xmlns:a16="http://schemas.microsoft.com/office/drawing/2014/main" id="{E36D9039-E872-6E49-994A-54C6B5AB0182}"/>
              </a:ext>
            </a:extLst>
          </p:cNvPr>
          <p:cNvSpPr>
            <a:spLocks noGrp="1"/>
          </p:cNvSpPr>
          <p:nvPr>
            <p:ph idx="1"/>
          </p:nvPr>
        </p:nvSpPr>
        <p:spPr>
          <a:xfrm>
            <a:off x="736879" y="1654747"/>
            <a:ext cx="10616921" cy="4351338"/>
          </a:xfrm>
        </p:spPr>
        <p:txBody>
          <a:bodyPr>
            <a:normAutofit fontScale="92500"/>
          </a:bodyPr>
          <a:lstStyle/>
          <a:p>
            <a:r>
              <a:rPr lang="en-US" dirty="0"/>
              <a:t>Why do </a:t>
            </a:r>
            <a:r>
              <a:rPr lang="en-US" b="1" dirty="0"/>
              <a:t>impact investors</a:t>
            </a:r>
            <a:r>
              <a:rPr lang="en-US" dirty="0"/>
              <a:t> ignore the potential social benefits and continue to put their cash in traditional banks and money market funds? </a:t>
            </a:r>
          </a:p>
          <a:p>
            <a:r>
              <a:rPr lang="en-US" dirty="0"/>
              <a:t>Why do </a:t>
            </a:r>
            <a:r>
              <a:rPr lang="en-US" b="1" dirty="0"/>
              <a:t>corporations</a:t>
            </a:r>
            <a:r>
              <a:rPr lang="en-US" dirty="0"/>
              <a:t> making public “cause” announcements but continue to do likewise with their corporate treasuries? </a:t>
            </a:r>
          </a:p>
          <a:p>
            <a:r>
              <a:rPr lang="en-US" dirty="0"/>
              <a:t>How can </a:t>
            </a:r>
            <a:r>
              <a:rPr lang="en-US" b="1" dirty="0"/>
              <a:t>local governments and pension funds </a:t>
            </a:r>
            <a:r>
              <a:rPr lang="en-US" dirty="0"/>
              <a:t>chase returns through riskier corporate paper when comparable financial returns can be achieved through options that benefit their very communities? </a:t>
            </a:r>
          </a:p>
          <a:p>
            <a:r>
              <a:rPr lang="en-US" dirty="0"/>
              <a:t>How can </a:t>
            </a:r>
            <a:r>
              <a:rPr lang="en-US" b="1" dirty="0"/>
              <a:t>foundations, endowments, and nonprofits </a:t>
            </a:r>
            <a:r>
              <a:rPr lang="en-US" dirty="0"/>
              <a:t>ignore options that can directly support the causes they champion in favor of solutions that may even advocate against causes they care about or deliver worse returns?</a:t>
            </a:r>
          </a:p>
        </p:txBody>
      </p:sp>
      <p:pic>
        <p:nvPicPr>
          <p:cNvPr id="6" name="Picture 5">
            <a:extLst>
              <a:ext uri="{FF2B5EF4-FFF2-40B4-BE49-F238E27FC236}">
                <a16:creationId xmlns:a16="http://schemas.microsoft.com/office/drawing/2014/main" id="{97DC9076-179F-734A-AD5D-79EA59006280}"/>
              </a:ext>
            </a:extLst>
          </p:cNvPr>
          <p:cNvPicPr>
            <a:picLocks noChangeAspect="1"/>
          </p:cNvPicPr>
          <p:nvPr/>
        </p:nvPicPr>
        <p:blipFill>
          <a:blip r:embed="rId3"/>
          <a:stretch>
            <a:fillRect/>
          </a:stretch>
        </p:blipFill>
        <p:spPr>
          <a:xfrm>
            <a:off x="8711921" y="0"/>
            <a:ext cx="3480079" cy="877929"/>
          </a:xfrm>
          <a:prstGeom prst="rect">
            <a:avLst/>
          </a:prstGeom>
        </p:spPr>
      </p:pic>
    </p:spTree>
    <p:extLst>
      <p:ext uri="{BB962C8B-B14F-4D97-AF65-F5344CB8AC3E}">
        <p14:creationId xmlns:p14="http://schemas.microsoft.com/office/powerpoint/2010/main" val="155640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3C1A1-ABBB-9F4A-BE5F-5F1F261838FB}"/>
              </a:ext>
            </a:extLst>
          </p:cNvPr>
          <p:cNvSpPr>
            <a:spLocks noGrp="1"/>
          </p:cNvSpPr>
          <p:nvPr>
            <p:ph type="title"/>
          </p:nvPr>
        </p:nvSpPr>
        <p:spPr>
          <a:xfrm>
            <a:off x="536324" y="224448"/>
            <a:ext cx="10515600" cy="1325563"/>
          </a:xfrm>
        </p:spPr>
        <p:txBody>
          <a:bodyPr/>
          <a:lstStyle/>
          <a:p>
            <a:r>
              <a:rPr lang="en-US" b="1" dirty="0"/>
              <a:t>The Prevailing Wisdom</a:t>
            </a:r>
          </a:p>
        </p:txBody>
      </p:sp>
      <p:sp>
        <p:nvSpPr>
          <p:cNvPr id="3" name="Content Placeholder 2">
            <a:extLst>
              <a:ext uri="{FF2B5EF4-FFF2-40B4-BE49-F238E27FC236}">
                <a16:creationId xmlns:a16="http://schemas.microsoft.com/office/drawing/2014/main" id="{E36D9039-E872-6E49-994A-54C6B5AB0182}"/>
              </a:ext>
            </a:extLst>
          </p:cNvPr>
          <p:cNvSpPr>
            <a:spLocks noGrp="1"/>
          </p:cNvSpPr>
          <p:nvPr>
            <p:ph idx="1"/>
          </p:nvPr>
        </p:nvSpPr>
        <p:spPr>
          <a:xfrm>
            <a:off x="536324" y="1433683"/>
            <a:ext cx="11159532" cy="4655617"/>
          </a:xfrm>
        </p:spPr>
        <p:txBody>
          <a:bodyPr>
            <a:normAutofit/>
          </a:bodyPr>
          <a:lstStyle/>
          <a:p>
            <a:pPr marL="0" indent="0">
              <a:buNone/>
            </a:pPr>
            <a:endParaRPr lang="en-US" dirty="0"/>
          </a:p>
          <a:p>
            <a:pPr marL="0" indent="0">
              <a:buNone/>
            </a:pPr>
            <a:r>
              <a:rPr lang="en-US" b="1" dirty="0"/>
              <a:t>Why is cash ignored in the social impact investment portfolio?</a:t>
            </a:r>
          </a:p>
          <a:p>
            <a:pPr lvl="1"/>
            <a:r>
              <a:rPr lang="en-US" sz="2800" dirty="0"/>
              <a:t>Equities are sexier than cash (ESG in public securities is a focus)</a:t>
            </a:r>
          </a:p>
          <a:p>
            <a:pPr lvl="1"/>
            <a:r>
              <a:rPr lang="en-US" sz="2800" dirty="0"/>
              <a:t>Special projects (PRI’s, loans, direct investments) garner more attention</a:t>
            </a:r>
          </a:p>
          <a:p>
            <a:pPr lvl="1"/>
            <a:r>
              <a:rPr lang="en-US" sz="2800" dirty="0"/>
              <a:t>More convenient for CFO’s just to check the money market box or continue to work with their current large bank</a:t>
            </a:r>
          </a:p>
          <a:p>
            <a:pPr lvl="1"/>
            <a:r>
              <a:rPr lang="en-US" sz="2800" dirty="0"/>
              <a:t>Fear of selecting new solutions that carry perceived greater risk </a:t>
            </a:r>
          </a:p>
          <a:p>
            <a:pPr lvl="1"/>
            <a:r>
              <a:rPr lang="en-US" sz="2800" dirty="0"/>
              <a:t>Lack of awareness of the misalignment between deposits and mission</a:t>
            </a:r>
            <a:endParaRPr lang="en-US" sz="2800" dirty="0">
              <a:solidFill>
                <a:srgbClr val="FF0000"/>
              </a:solidFill>
            </a:endParaRPr>
          </a:p>
          <a:p>
            <a:pPr lvl="1"/>
            <a:endParaRPr lang="en-US" sz="2800" dirty="0"/>
          </a:p>
          <a:p>
            <a:pPr marL="0" indent="0" algn="ctr">
              <a:buNone/>
            </a:pPr>
            <a:r>
              <a:rPr lang="en-US" sz="3200" b="1" dirty="0"/>
              <a:t>What are the solutions to help us break from the status quo?</a:t>
            </a:r>
          </a:p>
        </p:txBody>
      </p:sp>
      <p:pic>
        <p:nvPicPr>
          <p:cNvPr id="6" name="Picture 5">
            <a:extLst>
              <a:ext uri="{FF2B5EF4-FFF2-40B4-BE49-F238E27FC236}">
                <a16:creationId xmlns:a16="http://schemas.microsoft.com/office/drawing/2014/main" id="{2FEAE7B7-8733-B541-8F54-F68FCAEA9901}"/>
              </a:ext>
            </a:extLst>
          </p:cNvPr>
          <p:cNvPicPr>
            <a:picLocks noChangeAspect="1"/>
          </p:cNvPicPr>
          <p:nvPr/>
        </p:nvPicPr>
        <p:blipFill>
          <a:blip r:embed="rId2"/>
          <a:stretch>
            <a:fillRect/>
          </a:stretch>
        </p:blipFill>
        <p:spPr>
          <a:xfrm>
            <a:off x="8711921" y="0"/>
            <a:ext cx="3480079" cy="877929"/>
          </a:xfrm>
          <a:prstGeom prst="rect">
            <a:avLst/>
          </a:prstGeom>
        </p:spPr>
      </p:pic>
    </p:spTree>
    <p:extLst>
      <p:ext uri="{BB962C8B-B14F-4D97-AF65-F5344CB8AC3E}">
        <p14:creationId xmlns:p14="http://schemas.microsoft.com/office/powerpoint/2010/main" val="3616283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3C1A1-ABBB-9F4A-BE5F-5F1F261838FB}"/>
              </a:ext>
            </a:extLst>
          </p:cNvPr>
          <p:cNvSpPr>
            <a:spLocks noGrp="1"/>
          </p:cNvSpPr>
          <p:nvPr>
            <p:ph type="title"/>
          </p:nvPr>
        </p:nvSpPr>
        <p:spPr>
          <a:xfrm>
            <a:off x="717620" y="174067"/>
            <a:ext cx="10515600" cy="1325563"/>
          </a:xfrm>
        </p:spPr>
        <p:txBody>
          <a:bodyPr/>
          <a:lstStyle/>
          <a:p>
            <a:r>
              <a:rPr lang="en-US" b="1" dirty="0"/>
              <a:t>LOHAS Advisors - Cash Option Analysis</a:t>
            </a:r>
          </a:p>
        </p:txBody>
      </p:sp>
      <p:sp>
        <p:nvSpPr>
          <p:cNvPr id="3" name="Content Placeholder 2">
            <a:extLst>
              <a:ext uri="{FF2B5EF4-FFF2-40B4-BE49-F238E27FC236}">
                <a16:creationId xmlns:a16="http://schemas.microsoft.com/office/drawing/2014/main" id="{E36D9039-E872-6E49-994A-54C6B5AB0182}"/>
              </a:ext>
            </a:extLst>
          </p:cNvPr>
          <p:cNvSpPr>
            <a:spLocks noGrp="1"/>
          </p:cNvSpPr>
          <p:nvPr>
            <p:ph idx="1"/>
          </p:nvPr>
        </p:nvSpPr>
        <p:spPr>
          <a:xfrm>
            <a:off x="838200" y="1343110"/>
            <a:ext cx="10305422" cy="5340823"/>
          </a:xfrm>
        </p:spPr>
        <p:txBody>
          <a:bodyPr>
            <a:normAutofit/>
          </a:bodyPr>
          <a:lstStyle/>
          <a:p>
            <a:pPr marL="0" indent="0">
              <a:buNone/>
            </a:pPr>
            <a:r>
              <a:rPr lang="en-US" sz="2400" dirty="0"/>
              <a:t>LOHAS Advisors provides social impact investment advisory services directly to family offices, high net worth individuals, corporations, foundations, and the wealth/asset managers that support these parties. Leveraging donor advised funds (“DAFs”) and other impact investing strategies, LOHAS Advisors empowers individuals and organizations to generate the impactful outcomes they desire.</a:t>
            </a:r>
          </a:p>
          <a:p>
            <a:endParaRPr lang="en-US" dirty="0"/>
          </a:p>
          <a:p>
            <a:pPr marL="0" indent="0">
              <a:buNone/>
            </a:pPr>
            <a:r>
              <a:rPr lang="en-US" b="1" dirty="0"/>
              <a:t>Focus of Impact Cash Research</a:t>
            </a:r>
          </a:p>
          <a:p>
            <a:r>
              <a:rPr lang="en-US" dirty="0"/>
              <a:t>What are the impediments? How do we scale and overcome inertia?</a:t>
            </a:r>
          </a:p>
          <a:p>
            <a:r>
              <a:rPr lang="en-US" dirty="0"/>
              <a:t>How do we find the best product/solution fits for depositors? </a:t>
            </a:r>
          </a:p>
          <a:p>
            <a:r>
              <a:rPr lang="en-US" dirty="0"/>
              <a:t>How do we best convey the variations along the impact spectrum?</a:t>
            </a:r>
          </a:p>
          <a:p>
            <a:r>
              <a:rPr lang="en-US" dirty="0"/>
              <a:t>How can parties better align their deposits with their mission?</a:t>
            </a:r>
          </a:p>
          <a:p>
            <a:endParaRPr lang="en-US" dirty="0"/>
          </a:p>
        </p:txBody>
      </p:sp>
      <p:pic>
        <p:nvPicPr>
          <p:cNvPr id="5" name="Picture 4">
            <a:extLst>
              <a:ext uri="{FF2B5EF4-FFF2-40B4-BE49-F238E27FC236}">
                <a16:creationId xmlns:a16="http://schemas.microsoft.com/office/drawing/2014/main" id="{2A857CE8-2DD9-4C0C-8C44-A38275A6DC8D}"/>
              </a:ext>
            </a:extLst>
          </p:cNvPr>
          <p:cNvPicPr>
            <a:picLocks noChangeAspect="1"/>
          </p:cNvPicPr>
          <p:nvPr/>
        </p:nvPicPr>
        <p:blipFill>
          <a:blip r:embed="rId2"/>
          <a:stretch>
            <a:fillRect/>
          </a:stretch>
        </p:blipFill>
        <p:spPr>
          <a:xfrm>
            <a:off x="10660252" y="96515"/>
            <a:ext cx="1387096" cy="1169043"/>
          </a:xfrm>
          <a:prstGeom prst="rect">
            <a:avLst/>
          </a:prstGeom>
        </p:spPr>
      </p:pic>
    </p:spTree>
    <p:extLst>
      <p:ext uri="{BB962C8B-B14F-4D97-AF65-F5344CB8AC3E}">
        <p14:creationId xmlns:p14="http://schemas.microsoft.com/office/powerpoint/2010/main" val="4817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3C1A1-ABBB-9F4A-BE5F-5F1F261838FB}"/>
              </a:ext>
            </a:extLst>
          </p:cNvPr>
          <p:cNvSpPr>
            <a:spLocks noGrp="1"/>
          </p:cNvSpPr>
          <p:nvPr>
            <p:ph type="title"/>
          </p:nvPr>
        </p:nvSpPr>
        <p:spPr>
          <a:xfrm>
            <a:off x="838200" y="214399"/>
            <a:ext cx="10515600" cy="1325563"/>
          </a:xfrm>
        </p:spPr>
        <p:txBody>
          <a:bodyPr/>
          <a:lstStyle/>
          <a:p>
            <a:r>
              <a:rPr lang="en-US" b="1" dirty="0"/>
              <a:t>Cash Option Considerations</a:t>
            </a:r>
          </a:p>
        </p:txBody>
      </p:sp>
      <p:sp>
        <p:nvSpPr>
          <p:cNvPr id="3" name="Content Placeholder 2">
            <a:extLst>
              <a:ext uri="{FF2B5EF4-FFF2-40B4-BE49-F238E27FC236}">
                <a16:creationId xmlns:a16="http://schemas.microsoft.com/office/drawing/2014/main" id="{E36D9039-E872-6E49-994A-54C6B5AB0182}"/>
              </a:ext>
            </a:extLst>
          </p:cNvPr>
          <p:cNvSpPr>
            <a:spLocks noGrp="1"/>
          </p:cNvSpPr>
          <p:nvPr>
            <p:ph idx="1"/>
          </p:nvPr>
        </p:nvSpPr>
        <p:spPr>
          <a:xfrm>
            <a:off x="838200" y="1690688"/>
            <a:ext cx="10515600" cy="4802187"/>
          </a:xfrm>
        </p:spPr>
        <p:txBody>
          <a:bodyPr>
            <a:normAutofit/>
          </a:bodyPr>
          <a:lstStyle/>
          <a:p>
            <a:r>
              <a:rPr lang="en-US" b="1" dirty="0"/>
              <a:t>Evaluation Points</a:t>
            </a:r>
          </a:p>
          <a:p>
            <a:pPr lvl="1"/>
            <a:r>
              <a:rPr lang="en-US" dirty="0"/>
              <a:t>FDIC insurance</a:t>
            </a:r>
          </a:p>
          <a:p>
            <a:pPr lvl="1"/>
            <a:r>
              <a:rPr lang="en-US" dirty="0"/>
              <a:t>Liquidity window</a:t>
            </a:r>
          </a:p>
          <a:p>
            <a:pPr lvl="1"/>
            <a:r>
              <a:rPr lang="en-US" dirty="0"/>
              <a:t>Interest rates</a:t>
            </a:r>
          </a:p>
          <a:p>
            <a:pPr lvl="1"/>
            <a:r>
              <a:rPr lang="en-US" dirty="0"/>
              <a:t>Size of deposit</a:t>
            </a:r>
          </a:p>
          <a:p>
            <a:pPr lvl="1"/>
            <a:r>
              <a:rPr lang="en-US" dirty="0"/>
              <a:t>Frequency of withdrawals</a:t>
            </a:r>
          </a:p>
          <a:p>
            <a:pPr lvl="1"/>
            <a:endParaRPr lang="en-US" dirty="0"/>
          </a:p>
          <a:p>
            <a:r>
              <a:rPr lang="en-US" b="1" dirty="0"/>
              <a:t>Impact Criteria</a:t>
            </a:r>
          </a:p>
          <a:p>
            <a:pPr lvl="1"/>
            <a:r>
              <a:rPr lang="en-US" dirty="0"/>
              <a:t>Mission-based organization?</a:t>
            </a:r>
          </a:p>
          <a:p>
            <a:pPr lvl="1"/>
            <a:r>
              <a:rPr lang="en-US" dirty="0"/>
              <a:t>Place-based vs. specific charitable interests </a:t>
            </a:r>
          </a:p>
          <a:p>
            <a:pPr lvl="1"/>
            <a:r>
              <a:rPr lang="en-US" dirty="0"/>
              <a:t>Tangible ($) as well as intangible benefits to the community</a:t>
            </a:r>
          </a:p>
        </p:txBody>
      </p:sp>
      <p:pic>
        <p:nvPicPr>
          <p:cNvPr id="5" name="Picture 4">
            <a:extLst>
              <a:ext uri="{FF2B5EF4-FFF2-40B4-BE49-F238E27FC236}">
                <a16:creationId xmlns:a16="http://schemas.microsoft.com/office/drawing/2014/main" id="{6D7E845B-59EC-43E8-A5FD-0FE74B862ED1}"/>
              </a:ext>
            </a:extLst>
          </p:cNvPr>
          <p:cNvPicPr>
            <a:picLocks noChangeAspect="1"/>
          </p:cNvPicPr>
          <p:nvPr/>
        </p:nvPicPr>
        <p:blipFill>
          <a:blip r:embed="rId2"/>
          <a:stretch>
            <a:fillRect/>
          </a:stretch>
        </p:blipFill>
        <p:spPr>
          <a:xfrm>
            <a:off x="10660252" y="96515"/>
            <a:ext cx="1387096" cy="1169043"/>
          </a:xfrm>
          <a:prstGeom prst="rect">
            <a:avLst/>
          </a:prstGeom>
        </p:spPr>
      </p:pic>
    </p:spTree>
    <p:extLst>
      <p:ext uri="{BB962C8B-B14F-4D97-AF65-F5344CB8AC3E}">
        <p14:creationId xmlns:p14="http://schemas.microsoft.com/office/powerpoint/2010/main" val="1684679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3C1A1-ABBB-9F4A-BE5F-5F1F261838FB}"/>
              </a:ext>
            </a:extLst>
          </p:cNvPr>
          <p:cNvSpPr>
            <a:spLocks noGrp="1"/>
          </p:cNvSpPr>
          <p:nvPr>
            <p:ph type="title"/>
          </p:nvPr>
        </p:nvSpPr>
        <p:spPr>
          <a:xfrm>
            <a:off x="566894" y="185817"/>
            <a:ext cx="10515600" cy="1325563"/>
          </a:xfrm>
        </p:spPr>
        <p:txBody>
          <a:bodyPr/>
          <a:lstStyle/>
          <a:p>
            <a:r>
              <a:rPr lang="en-US" b="1" dirty="0"/>
              <a:t>Some Cash Options in the Market</a:t>
            </a:r>
          </a:p>
        </p:txBody>
      </p:sp>
      <p:sp>
        <p:nvSpPr>
          <p:cNvPr id="3" name="Content Placeholder 2">
            <a:extLst>
              <a:ext uri="{FF2B5EF4-FFF2-40B4-BE49-F238E27FC236}">
                <a16:creationId xmlns:a16="http://schemas.microsoft.com/office/drawing/2014/main" id="{E36D9039-E872-6E49-994A-54C6B5AB0182}"/>
              </a:ext>
            </a:extLst>
          </p:cNvPr>
          <p:cNvSpPr>
            <a:spLocks noGrp="1"/>
          </p:cNvSpPr>
          <p:nvPr>
            <p:ph idx="1"/>
          </p:nvPr>
        </p:nvSpPr>
        <p:spPr>
          <a:xfrm>
            <a:off x="7750514" y="2205751"/>
            <a:ext cx="3874592" cy="2189005"/>
          </a:xfrm>
        </p:spPr>
        <p:txBody>
          <a:bodyPr>
            <a:normAutofit/>
          </a:bodyPr>
          <a:lstStyle/>
          <a:p>
            <a:pPr marL="0" indent="0">
              <a:buNone/>
            </a:pPr>
            <a:r>
              <a:rPr lang="en-US" sz="2000" dirty="0"/>
              <a:t>As referenced in </a:t>
            </a:r>
            <a:r>
              <a:rPr lang="en-US" sz="2000" dirty="0" err="1"/>
              <a:t>GreenMoney</a:t>
            </a:r>
            <a:r>
              <a:rPr lang="en-US" sz="2000" dirty="0"/>
              <a:t> Journal article, November 2019: </a:t>
            </a:r>
            <a:r>
              <a:rPr lang="en-US" sz="2000" i="1" dirty="0"/>
              <a:t>Cash Deposits Can Have a Meaningful Impact on Communities</a:t>
            </a:r>
            <a:r>
              <a:rPr lang="en-US" sz="2000" dirty="0"/>
              <a:t> (</a:t>
            </a:r>
            <a:r>
              <a:rPr lang="en-US" sz="2000" dirty="0">
                <a:hlinkClick r:id="rId2"/>
              </a:rPr>
              <a:t>https://greenmoney.com/cash-deposits-can-make-a-meaningful-impact-on-communities/</a:t>
            </a:r>
            <a:r>
              <a:rPr lang="en-US" sz="2000" dirty="0"/>
              <a:t>)</a:t>
            </a:r>
          </a:p>
        </p:txBody>
      </p:sp>
      <p:cxnSp>
        <p:nvCxnSpPr>
          <p:cNvPr id="5" name="Straight Connector 4">
            <a:extLst>
              <a:ext uri="{FF2B5EF4-FFF2-40B4-BE49-F238E27FC236}">
                <a16:creationId xmlns:a16="http://schemas.microsoft.com/office/drawing/2014/main" id="{467AF816-F74E-184A-914D-CAB74C85E3E4}"/>
              </a:ext>
            </a:extLst>
          </p:cNvPr>
          <p:cNvCxnSpPr>
            <a:cxnSpLocks/>
          </p:cNvCxnSpPr>
          <p:nvPr/>
        </p:nvCxnSpPr>
        <p:spPr>
          <a:xfrm flipH="1">
            <a:off x="1774238" y="1493165"/>
            <a:ext cx="13617" cy="4854488"/>
          </a:xfrm>
          <a:prstGeom prst="line">
            <a:avLst/>
          </a:prstGeom>
          <a:ln w="57150">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04CA66BF-6288-E34A-943B-8BCDF60CEDBB}"/>
              </a:ext>
            </a:extLst>
          </p:cNvPr>
          <p:cNvCxnSpPr>
            <a:cxnSpLocks/>
          </p:cNvCxnSpPr>
          <p:nvPr/>
        </p:nvCxnSpPr>
        <p:spPr>
          <a:xfrm flipH="1">
            <a:off x="1780412" y="4475191"/>
            <a:ext cx="4558747" cy="0"/>
          </a:xfrm>
          <a:prstGeom prst="line">
            <a:avLst/>
          </a:prstGeom>
          <a:ln w="57150">
            <a:headEnd type="triangle"/>
          </a:ln>
        </p:spPr>
        <p:style>
          <a:lnRef idx="3">
            <a:schemeClr val="accent1"/>
          </a:lnRef>
          <a:fillRef idx="0">
            <a:schemeClr val="accent1"/>
          </a:fillRef>
          <a:effectRef idx="2">
            <a:schemeClr val="accent1"/>
          </a:effectRef>
          <a:fontRef idx="minor">
            <a:schemeClr val="tx1"/>
          </a:fontRef>
        </p:style>
      </p:cxnSp>
      <p:sp>
        <p:nvSpPr>
          <p:cNvPr id="8" name="TextBox 7">
            <a:extLst>
              <a:ext uri="{FF2B5EF4-FFF2-40B4-BE49-F238E27FC236}">
                <a16:creationId xmlns:a16="http://schemas.microsoft.com/office/drawing/2014/main" id="{3C76BD01-C6C6-CD4E-B856-ADA6A1961475}"/>
              </a:ext>
            </a:extLst>
          </p:cNvPr>
          <p:cNvSpPr txBox="1"/>
          <p:nvPr/>
        </p:nvSpPr>
        <p:spPr>
          <a:xfrm>
            <a:off x="5528993" y="4575230"/>
            <a:ext cx="1908364" cy="369332"/>
          </a:xfrm>
          <a:prstGeom prst="rect">
            <a:avLst/>
          </a:prstGeom>
          <a:noFill/>
        </p:spPr>
        <p:txBody>
          <a:bodyPr wrap="square" rtlCol="0">
            <a:spAutoFit/>
          </a:bodyPr>
          <a:lstStyle/>
          <a:p>
            <a:r>
              <a:rPr lang="en-US" b="1" dirty="0"/>
              <a:t>Interest Rates</a:t>
            </a:r>
          </a:p>
        </p:txBody>
      </p:sp>
      <p:sp>
        <p:nvSpPr>
          <p:cNvPr id="9" name="TextBox 8">
            <a:extLst>
              <a:ext uri="{FF2B5EF4-FFF2-40B4-BE49-F238E27FC236}">
                <a16:creationId xmlns:a16="http://schemas.microsoft.com/office/drawing/2014/main" id="{0CAC4134-D877-F949-B016-8166E97C7C2D}"/>
              </a:ext>
            </a:extLst>
          </p:cNvPr>
          <p:cNvSpPr txBox="1"/>
          <p:nvPr/>
        </p:nvSpPr>
        <p:spPr>
          <a:xfrm>
            <a:off x="446508" y="3707917"/>
            <a:ext cx="1759608" cy="646331"/>
          </a:xfrm>
          <a:prstGeom prst="rect">
            <a:avLst/>
          </a:prstGeom>
          <a:noFill/>
        </p:spPr>
        <p:txBody>
          <a:bodyPr wrap="square" rtlCol="0">
            <a:spAutoFit/>
          </a:bodyPr>
          <a:lstStyle/>
          <a:p>
            <a:r>
              <a:rPr lang="en-US" b="1" dirty="0"/>
              <a:t>Community Impact</a:t>
            </a:r>
          </a:p>
        </p:txBody>
      </p:sp>
      <p:sp>
        <p:nvSpPr>
          <p:cNvPr id="10" name="TextBox 9">
            <a:extLst>
              <a:ext uri="{FF2B5EF4-FFF2-40B4-BE49-F238E27FC236}">
                <a16:creationId xmlns:a16="http://schemas.microsoft.com/office/drawing/2014/main" id="{F7A98627-BC6E-5F4D-A296-1063CFC1E4B1}"/>
              </a:ext>
            </a:extLst>
          </p:cNvPr>
          <p:cNvSpPr txBox="1"/>
          <p:nvPr/>
        </p:nvSpPr>
        <p:spPr>
          <a:xfrm>
            <a:off x="3618356" y="4657810"/>
            <a:ext cx="1227361" cy="584775"/>
          </a:xfrm>
          <a:prstGeom prst="rect">
            <a:avLst/>
          </a:prstGeom>
          <a:noFill/>
        </p:spPr>
        <p:txBody>
          <a:bodyPr wrap="square" rtlCol="0">
            <a:spAutoFit/>
          </a:bodyPr>
          <a:lstStyle/>
          <a:p>
            <a:r>
              <a:rPr lang="en-US" sz="1600" dirty="0"/>
              <a:t>Traditional Banks*</a:t>
            </a:r>
          </a:p>
        </p:txBody>
      </p:sp>
      <p:sp>
        <p:nvSpPr>
          <p:cNvPr id="11" name="TextBox 10">
            <a:extLst>
              <a:ext uri="{FF2B5EF4-FFF2-40B4-BE49-F238E27FC236}">
                <a16:creationId xmlns:a16="http://schemas.microsoft.com/office/drawing/2014/main" id="{BE91DC41-A04F-CA42-8C0F-242ADF800CDE}"/>
              </a:ext>
            </a:extLst>
          </p:cNvPr>
          <p:cNvSpPr txBox="1"/>
          <p:nvPr/>
        </p:nvSpPr>
        <p:spPr>
          <a:xfrm>
            <a:off x="3548597" y="3007867"/>
            <a:ext cx="1017102" cy="584775"/>
          </a:xfrm>
          <a:prstGeom prst="rect">
            <a:avLst/>
          </a:prstGeom>
          <a:noFill/>
        </p:spPr>
        <p:txBody>
          <a:bodyPr wrap="square" rtlCol="0">
            <a:spAutoFit/>
          </a:bodyPr>
          <a:lstStyle/>
          <a:p>
            <a:r>
              <a:rPr lang="en-US" sz="1600" dirty="0"/>
              <a:t>GABV Banks*</a:t>
            </a:r>
          </a:p>
        </p:txBody>
      </p:sp>
      <p:sp>
        <p:nvSpPr>
          <p:cNvPr id="12" name="TextBox 11">
            <a:extLst>
              <a:ext uri="{FF2B5EF4-FFF2-40B4-BE49-F238E27FC236}">
                <a16:creationId xmlns:a16="http://schemas.microsoft.com/office/drawing/2014/main" id="{7683FBE3-D298-514E-AF09-A6E52337ED40}"/>
              </a:ext>
            </a:extLst>
          </p:cNvPr>
          <p:cNvSpPr txBox="1"/>
          <p:nvPr/>
        </p:nvSpPr>
        <p:spPr>
          <a:xfrm>
            <a:off x="3937031" y="3740762"/>
            <a:ext cx="1437743" cy="584775"/>
          </a:xfrm>
          <a:prstGeom prst="rect">
            <a:avLst/>
          </a:prstGeom>
          <a:noFill/>
        </p:spPr>
        <p:txBody>
          <a:bodyPr wrap="square" rtlCol="0">
            <a:spAutoFit/>
          </a:bodyPr>
          <a:lstStyle/>
          <a:p>
            <a:r>
              <a:rPr lang="en-US" sz="1600" dirty="0"/>
              <a:t>Promontory (CDARS/ICS)</a:t>
            </a:r>
          </a:p>
        </p:txBody>
      </p:sp>
      <p:sp>
        <p:nvSpPr>
          <p:cNvPr id="13" name="TextBox 12">
            <a:extLst>
              <a:ext uri="{FF2B5EF4-FFF2-40B4-BE49-F238E27FC236}">
                <a16:creationId xmlns:a16="http://schemas.microsoft.com/office/drawing/2014/main" id="{76FF6CBC-000D-3D4F-B2F2-08549B865A84}"/>
              </a:ext>
            </a:extLst>
          </p:cNvPr>
          <p:cNvSpPr txBox="1"/>
          <p:nvPr/>
        </p:nvSpPr>
        <p:spPr>
          <a:xfrm>
            <a:off x="2766172" y="1973054"/>
            <a:ext cx="901143" cy="338554"/>
          </a:xfrm>
          <a:prstGeom prst="rect">
            <a:avLst/>
          </a:prstGeom>
          <a:noFill/>
        </p:spPr>
        <p:txBody>
          <a:bodyPr wrap="square" rtlCol="0">
            <a:spAutoFit/>
          </a:bodyPr>
          <a:lstStyle/>
          <a:p>
            <a:r>
              <a:rPr lang="en-US" sz="1600" dirty="0"/>
              <a:t>CDFIs*</a:t>
            </a:r>
          </a:p>
        </p:txBody>
      </p:sp>
      <p:sp>
        <p:nvSpPr>
          <p:cNvPr id="14" name="TextBox 13">
            <a:extLst>
              <a:ext uri="{FF2B5EF4-FFF2-40B4-BE49-F238E27FC236}">
                <a16:creationId xmlns:a16="http://schemas.microsoft.com/office/drawing/2014/main" id="{82D02AD0-0BF1-2B4A-8D3E-C5CDF0C7CBF1}"/>
              </a:ext>
            </a:extLst>
          </p:cNvPr>
          <p:cNvSpPr txBox="1"/>
          <p:nvPr/>
        </p:nvSpPr>
        <p:spPr>
          <a:xfrm>
            <a:off x="3954339" y="2327564"/>
            <a:ext cx="1282144" cy="584775"/>
          </a:xfrm>
          <a:prstGeom prst="rect">
            <a:avLst/>
          </a:prstGeom>
          <a:noFill/>
        </p:spPr>
        <p:txBody>
          <a:bodyPr wrap="square" rtlCol="0">
            <a:spAutoFit/>
          </a:bodyPr>
          <a:lstStyle/>
          <a:p>
            <a:r>
              <a:rPr lang="en-US" sz="1600" dirty="0"/>
              <a:t>CDC Deposits</a:t>
            </a:r>
          </a:p>
        </p:txBody>
      </p:sp>
      <p:sp>
        <p:nvSpPr>
          <p:cNvPr id="15" name="TextBox 14">
            <a:extLst>
              <a:ext uri="{FF2B5EF4-FFF2-40B4-BE49-F238E27FC236}">
                <a16:creationId xmlns:a16="http://schemas.microsoft.com/office/drawing/2014/main" id="{9807936B-4100-1449-9E93-23712820EBA6}"/>
              </a:ext>
            </a:extLst>
          </p:cNvPr>
          <p:cNvSpPr txBox="1"/>
          <p:nvPr/>
        </p:nvSpPr>
        <p:spPr>
          <a:xfrm>
            <a:off x="4142027" y="5219620"/>
            <a:ext cx="1428816" cy="830997"/>
          </a:xfrm>
          <a:prstGeom prst="rect">
            <a:avLst/>
          </a:prstGeom>
          <a:noFill/>
        </p:spPr>
        <p:txBody>
          <a:bodyPr wrap="square" rtlCol="0">
            <a:spAutoFit/>
          </a:bodyPr>
          <a:lstStyle/>
          <a:p>
            <a:r>
              <a:rPr lang="en-US" sz="1600" dirty="0"/>
              <a:t>Traditional Money Market Funds*</a:t>
            </a:r>
          </a:p>
        </p:txBody>
      </p:sp>
      <p:sp>
        <p:nvSpPr>
          <p:cNvPr id="16" name="TextBox 15">
            <a:extLst>
              <a:ext uri="{FF2B5EF4-FFF2-40B4-BE49-F238E27FC236}">
                <a16:creationId xmlns:a16="http://schemas.microsoft.com/office/drawing/2014/main" id="{99AF4C31-6976-294B-ABB1-6C5A9B3C2063}"/>
              </a:ext>
            </a:extLst>
          </p:cNvPr>
          <p:cNvSpPr txBox="1"/>
          <p:nvPr/>
        </p:nvSpPr>
        <p:spPr>
          <a:xfrm>
            <a:off x="5570843" y="5914456"/>
            <a:ext cx="1908365" cy="553998"/>
          </a:xfrm>
          <a:prstGeom prst="rect">
            <a:avLst/>
          </a:prstGeom>
          <a:noFill/>
        </p:spPr>
        <p:txBody>
          <a:bodyPr wrap="square" rtlCol="0">
            <a:spAutoFit/>
          </a:bodyPr>
          <a:lstStyle/>
          <a:p>
            <a:r>
              <a:rPr lang="en-US" sz="1600" dirty="0"/>
              <a:t>* </a:t>
            </a:r>
            <a:r>
              <a:rPr lang="en-US" sz="1400" dirty="0"/>
              <a:t>FDIC insurance         limited to $250K</a:t>
            </a:r>
          </a:p>
        </p:txBody>
      </p:sp>
      <p:cxnSp>
        <p:nvCxnSpPr>
          <p:cNvPr id="17" name="Straight Connector 16">
            <a:extLst>
              <a:ext uri="{FF2B5EF4-FFF2-40B4-BE49-F238E27FC236}">
                <a16:creationId xmlns:a16="http://schemas.microsoft.com/office/drawing/2014/main" id="{165B1E5C-5BA8-6440-962D-710C6D86B934}"/>
              </a:ext>
            </a:extLst>
          </p:cNvPr>
          <p:cNvCxnSpPr/>
          <p:nvPr/>
        </p:nvCxnSpPr>
        <p:spPr>
          <a:xfrm>
            <a:off x="2053494" y="2136636"/>
            <a:ext cx="712678" cy="0"/>
          </a:xfrm>
          <a:prstGeom prst="line">
            <a:avLst/>
          </a:prstGeom>
          <a:ln w="34925" cap="flat">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D82BBAA-BAD8-6742-88F5-797F3B2E68A8}"/>
              </a:ext>
            </a:extLst>
          </p:cNvPr>
          <p:cNvCxnSpPr>
            <a:cxnSpLocks/>
          </p:cNvCxnSpPr>
          <p:nvPr/>
        </p:nvCxnSpPr>
        <p:spPr>
          <a:xfrm>
            <a:off x="2053494" y="5520839"/>
            <a:ext cx="1970089" cy="0"/>
          </a:xfrm>
          <a:prstGeom prst="line">
            <a:avLst/>
          </a:prstGeom>
          <a:ln w="34925" cap="flat">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1E276A9-6C69-454F-BCAD-C66FB12C6FBB}"/>
              </a:ext>
            </a:extLst>
          </p:cNvPr>
          <p:cNvCxnSpPr>
            <a:cxnSpLocks/>
          </p:cNvCxnSpPr>
          <p:nvPr/>
        </p:nvCxnSpPr>
        <p:spPr>
          <a:xfrm>
            <a:off x="3464739" y="2611312"/>
            <a:ext cx="438800" cy="0"/>
          </a:xfrm>
          <a:prstGeom prst="line">
            <a:avLst/>
          </a:prstGeom>
          <a:ln w="34925" cap="flat">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CB29298-F73F-8E4D-A793-F4A186A41187}"/>
              </a:ext>
            </a:extLst>
          </p:cNvPr>
          <p:cNvCxnSpPr>
            <a:cxnSpLocks/>
          </p:cNvCxnSpPr>
          <p:nvPr/>
        </p:nvCxnSpPr>
        <p:spPr>
          <a:xfrm>
            <a:off x="3464739" y="4014630"/>
            <a:ext cx="438800" cy="0"/>
          </a:xfrm>
          <a:prstGeom prst="line">
            <a:avLst/>
          </a:prstGeom>
          <a:ln w="34925" cap="flat">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663C9D4-4314-0742-AF59-6FE435F1581D}"/>
              </a:ext>
            </a:extLst>
          </p:cNvPr>
          <p:cNvCxnSpPr>
            <a:cxnSpLocks/>
          </p:cNvCxnSpPr>
          <p:nvPr/>
        </p:nvCxnSpPr>
        <p:spPr>
          <a:xfrm>
            <a:off x="2053494" y="4932132"/>
            <a:ext cx="1495103" cy="0"/>
          </a:xfrm>
          <a:prstGeom prst="line">
            <a:avLst/>
          </a:prstGeom>
          <a:ln w="34925" cap="flat">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507908-6238-5C46-A6CB-830016F7D69D}"/>
              </a:ext>
            </a:extLst>
          </p:cNvPr>
          <p:cNvCxnSpPr>
            <a:cxnSpLocks/>
          </p:cNvCxnSpPr>
          <p:nvPr/>
        </p:nvCxnSpPr>
        <p:spPr>
          <a:xfrm>
            <a:off x="2010462" y="3286803"/>
            <a:ext cx="1495103" cy="0"/>
          </a:xfrm>
          <a:prstGeom prst="line">
            <a:avLst/>
          </a:prstGeom>
          <a:ln w="34925" cap="flat">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F477BDB-5CDD-D643-BAFB-F2C12F3CCB33}"/>
              </a:ext>
            </a:extLst>
          </p:cNvPr>
          <p:cNvSpPr txBox="1"/>
          <p:nvPr/>
        </p:nvSpPr>
        <p:spPr>
          <a:xfrm>
            <a:off x="999121" y="2746949"/>
            <a:ext cx="530915" cy="461665"/>
          </a:xfrm>
          <a:prstGeom prst="rect">
            <a:avLst/>
          </a:prstGeom>
          <a:noFill/>
        </p:spPr>
        <p:txBody>
          <a:bodyPr wrap="none" rtlCol="0">
            <a:spAutoFit/>
          </a:bodyPr>
          <a:lstStyle/>
          <a:p>
            <a:r>
              <a:rPr lang="en-US" sz="2400" b="1" dirty="0"/>
              <a:t>(+)</a:t>
            </a:r>
          </a:p>
        </p:txBody>
      </p:sp>
      <p:sp>
        <p:nvSpPr>
          <p:cNvPr id="25" name="TextBox 24">
            <a:extLst>
              <a:ext uri="{FF2B5EF4-FFF2-40B4-BE49-F238E27FC236}">
                <a16:creationId xmlns:a16="http://schemas.microsoft.com/office/drawing/2014/main" id="{6361278F-04E2-5A44-8554-9555E06B5079}"/>
              </a:ext>
            </a:extLst>
          </p:cNvPr>
          <p:cNvSpPr txBox="1"/>
          <p:nvPr/>
        </p:nvSpPr>
        <p:spPr>
          <a:xfrm>
            <a:off x="1039761" y="4951669"/>
            <a:ext cx="471604" cy="461665"/>
          </a:xfrm>
          <a:prstGeom prst="rect">
            <a:avLst/>
          </a:prstGeom>
          <a:noFill/>
        </p:spPr>
        <p:txBody>
          <a:bodyPr wrap="none" rtlCol="0">
            <a:spAutoFit/>
          </a:bodyPr>
          <a:lstStyle/>
          <a:p>
            <a:r>
              <a:rPr lang="en-US" sz="2400" b="1" dirty="0"/>
              <a:t>(-)</a:t>
            </a:r>
            <a:endParaRPr lang="en-US" sz="2800" b="1" dirty="0"/>
          </a:p>
        </p:txBody>
      </p:sp>
      <p:pic>
        <p:nvPicPr>
          <p:cNvPr id="26" name="Picture 25">
            <a:extLst>
              <a:ext uri="{FF2B5EF4-FFF2-40B4-BE49-F238E27FC236}">
                <a16:creationId xmlns:a16="http://schemas.microsoft.com/office/drawing/2014/main" id="{41F6A25A-E0B4-460D-88B6-7338D4C0841D}"/>
              </a:ext>
            </a:extLst>
          </p:cNvPr>
          <p:cNvPicPr>
            <a:picLocks noChangeAspect="1"/>
          </p:cNvPicPr>
          <p:nvPr/>
        </p:nvPicPr>
        <p:blipFill>
          <a:blip r:embed="rId3"/>
          <a:stretch>
            <a:fillRect/>
          </a:stretch>
        </p:blipFill>
        <p:spPr>
          <a:xfrm>
            <a:off x="10660252" y="96515"/>
            <a:ext cx="1387096" cy="1169043"/>
          </a:xfrm>
          <a:prstGeom prst="rect">
            <a:avLst/>
          </a:prstGeom>
        </p:spPr>
      </p:pic>
    </p:spTree>
    <p:extLst>
      <p:ext uri="{BB962C8B-B14F-4D97-AF65-F5344CB8AC3E}">
        <p14:creationId xmlns:p14="http://schemas.microsoft.com/office/powerpoint/2010/main" val="380793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3C1A1-ABBB-9F4A-BE5F-5F1F261838FB}"/>
              </a:ext>
            </a:extLst>
          </p:cNvPr>
          <p:cNvSpPr>
            <a:spLocks noGrp="1"/>
          </p:cNvSpPr>
          <p:nvPr>
            <p:ph type="title"/>
          </p:nvPr>
        </p:nvSpPr>
        <p:spPr>
          <a:xfrm>
            <a:off x="586991" y="174067"/>
            <a:ext cx="10515600" cy="1325563"/>
          </a:xfrm>
        </p:spPr>
        <p:txBody>
          <a:bodyPr/>
          <a:lstStyle/>
          <a:p>
            <a:r>
              <a:rPr lang="en-US" b="1" dirty="0"/>
              <a:t>CDC Deposits</a:t>
            </a:r>
          </a:p>
        </p:txBody>
      </p:sp>
      <p:sp>
        <p:nvSpPr>
          <p:cNvPr id="3" name="Content Placeholder 2">
            <a:extLst>
              <a:ext uri="{FF2B5EF4-FFF2-40B4-BE49-F238E27FC236}">
                <a16:creationId xmlns:a16="http://schemas.microsoft.com/office/drawing/2014/main" id="{E36D9039-E872-6E49-994A-54C6B5AB0182}"/>
              </a:ext>
            </a:extLst>
          </p:cNvPr>
          <p:cNvSpPr>
            <a:spLocks noGrp="1"/>
          </p:cNvSpPr>
          <p:nvPr>
            <p:ph idx="1"/>
          </p:nvPr>
        </p:nvSpPr>
        <p:spPr>
          <a:xfrm>
            <a:off x="838200" y="1499630"/>
            <a:ext cx="9966704" cy="4931315"/>
          </a:xfrm>
        </p:spPr>
        <p:txBody>
          <a:bodyPr>
            <a:normAutofit fontScale="92500" lnSpcReduction="20000"/>
          </a:bodyPr>
          <a:lstStyle/>
          <a:p>
            <a:pPr marL="0" indent="0">
              <a:buNone/>
            </a:pPr>
            <a:r>
              <a:rPr lang="en-US" b="1" dirty="0"/>
              <a:t>Impact Deposit Program</a:t>
            </a:r>
          </a:p>
          <a:p>
            <a:pPr fontAlgn="base"/>
            <a:r>
              <a:rPr lang="en-US" dirty="0"/>
              <a:t>Full FDIC insurance on large cash deposits ($250K+)</a:t>
            </a:r>
          </a:p>
          <a:p>
            <a:pPr fontAlgn="base"/>
            <a:r>
              <a:rPr lang="en-US" dirty="0"/>
              <a:t>Superior interest rates (vs. most money market funds)</a:t>
            </a:r>
          </a:p>
          <a:p>
            <a:pPr fontAlgn="base"/>
            <a:r>
              <a:rPr lang="en-US" dirty="0"/>
              <a:t>Next-day liquidity</a:t>
            </a:r>
          </a:p>
          <a:p>
            <a:pPr fontAlgn="base"/>
            <a:r>
              <a:rPr lang="en-US" dirty="0"/>
              <a:t>Online account access</a:t>
            </a:r>
          </a:p>
          <a:p>
            <a:pPr fontAlgn="base"/>
            <a:r>
              <a:rPr lang="en-US" dirty="0"/>
              <a:t>No account setup or transaction fees</a:t>
            </a:r>
          </a:p>
          <a:p>
            <a:pPr fontAlgn="base"/>
            <a:r>
              <a:rPr lang="en-US" dirty="0"/>
              <a:t>Over $1 billion in deposits under management </a:t>
            </a:r>
          </a:p>
          <a:p>
            <a:pPr fontAlgn="base"/>
            <a:endParaRPr lang="en-US" dirty="0"/>
          </a:p>
          <a:p>
            <a:pPr marL="0" indent="0" fontAlgn="base">
              <a:buNone/>
            </a:pPr>
            <a:r>
              <a:rPr lang="en-US" dirty="0"/>
              <a:t>Articles of Incorporation: “The sole primary purpose of the Corporation is to develop and deliver programs that improve economic and social outcomes for people in the communities we live and work in especially through programs that link community banks with charitable organizations in the communities which they serve…”</a:t>
            </a:r>
          </a:p>
        </p:txBody>
      </p:sp>
      <p:pic>
        <p:nvPicPr>
          <p:cNvPr id="5" name="Picture 4">
            <a:extLst>
              <a:ext uri="{FF2B5EF4-FFF2-40B4-BE49-F238E27FC236}">
                <a16:creationId xmlns:a16="http://schemas.microsoft.com/office/drawing/2014/main" id="{7CE30C4F-146D-4C42-B67C-FD08F2DA241A}"/>
              </a:ext>
            </a:extLst>
          </p:cNvPr>
          <p:cNvPicPr>
            <a:picLocks noChangeAspect="1"/>
          </p:cNvPicPr>
          <p:nvPr/>
        </p:nvPicPr>
        <p:blipFill>
          <a:blip r:embed="rId2"/>
          <a:stretch>
            <a:fillRect/>
          </a:stretch>
        </p:blipFill>
        <p:spPr>
          <a:xfrm>
            <a:off x="7828718" y="2783689"/>
            <a:ext cx="3334162" cy="1272246"/>
          </a:xfrm>
          <a:prstGeom prst="rect">
            <a:avLst/>
          </a:prstGeom>
        </p:spPr>
      </p:pic>
      <p:pic>
        <p:nvPicPr>
          <p:cNvPr id="6" name="Picture 5">
            <a:extLst>
              <a:ext uri="{FF2B5EF4-FFF2-40B4-BE49-F238E27FC236}">
                <a16:creationId xmlns:a16="http://schemas.microsoft.com/office/drawing/2014/main" id="{25E23210-653E-4C8D-93B8-E57DD107E983}"/>
              </a:ext>
            </a:extLst>
          </p:cNvPr>
          <p:cNvPicPr>
            <a:picLocks noChangeAspect="1"/>
          </p:cNvPicPr>
          <p:nvPr/>
        </p:nvPicPr>
        <p:blipFill>
          <a:blip r:embed="rId3"/>
          <a:stretch>
            <a:fillRect/>
          </a:stretch>
        </p:blipFill>
        <p:spPr>
          <a:xfrm>
            <a:off x="10660252" y="96515"/>
            <a:ext cx="1387096" cy="1169043"/>
          </a:xfrm>
          <a:prstGeom prst="rect">
            <a:avLst/>
          </a:prstGeom>
        </p:spPr>
      </p:pic>
      <p:sp>
        <p:nvSpPr>
          <p:cNvPr id="4" name="TextBox 3">
            <a:extLst>
              <a:ext uri="{FF2B5EF4-FFF2-40B4-BE49-F238E27FC236}">
                <a16:creationId xmlns:a16="http://schemas.microsoft.com/office/drawing/2014/main" id="{59240A08-E076-924E-825A-401771707A46}"/>
              </a:ext>
            </a:extLst>
          </p:cNvPr>
          <p:cNvSpPr txBox="1"/>
          <p:nvPr/>
        </p:nvSpPr>
        <p:spPr>
          <a:xfrm>
            <a:off x="8112782" y="4059174"/>
            <a:ext cx="3003620" cy="461665"/>
          </a:xfrm>
          <a:prstGeom prst="rect">
            <a:avLst/>
          </a:prstGeom>
          <a:noFill/>
        </p:spPr>
        <p:txBody>
          <a:bodyPr wrap="square" rtlCol="0">
            <a:spAutoFit/>
          </a:bodyPr>
          <a:lstStyle/>
          <a:p>
            <a:r>
              <a:rPr lang="en-US" sz="2400" dirty="0" err="1">
                <a:solidFill>
                  <a:schemeClr val="accent5">
                    <a:lumMod val="75000"/>
                  </a:schemeClr>
                </a:solidFill>
              </a:rPr>
              <a:t>CDCdeposits.com</a:t>
            </a:r>
            <a:r>
              <a:rPr lang="en-US" sz="2400" dirty="0">
                <a:solidFill>
                  <a:schemeClr val="accent5">
                    <a:lumMod val="75000"/>
                  </a:schemeClr>
                </a:solidFill>
              </a:rPr>
              <a:t> </a:t>
            </a:r>
          </a:p>
        </p:txBody>
      </p:sp>
    </p:spTree>
    <p:extLst>
      <p:ext uri="{BB962C8B-B14F-4D97-AF65-F5344CB8AC3E}">
        <p14:creationId xmlns:p14="http://schemas.microsoft.com/office/powerpoint/2010/main" val="3441171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TotalTime>
  <Words>641</Words>
  <Application>Microsoft Macintosh PowerPoint</Application>
  <PresentationFormat>Widescreen</PresentationFormat>
  <Paragraphs>69</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Cash as a Social Impact Asset Class</vt:lpstr>
      <vt:lpstr>Stakeholder Questions</vt:lpstr>
      <vt:lpstr>The Prevailing Wisdom</vt:lpstr>
      <vt:lpstr>LOHAS Advisors - Cash Option Analysis</vt:lpstr>
      <vt:lpstr>Cash Option Considerations</vt:lpstr>
      <vt:lpstr>Some Cash Options in the Market</vt:lpstr>
      <vt:lpstr>CDC Deposits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 as a Social Impact Asset Class</dc:title>
  <dc:creator>Rick Davis</dc:creator>
  <cp:lastModifiedBy>Rick Davis</cp:lastModifiedBy>
  <cp:revision>27</cp:revision>
  <dcterms:created xsi:type="dcterms:W3CDTF">2020-02-11T21:37:42Z</dcterms:created>
  <dcterms:modified xsi:type="dcterms:W3CDTF">2020-02-12T22:43:17Z</dcterms:modified>
</cp:coreProperties>
</file>