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9" name="Shape 69"/>
        <p:cNvGrpSpPr/>
        <p:nvPr/>
      </p:nvGrpSpPr>
      <p:grpSpPr>
        <a:xfrm>
          <a:off x="0" y="0"/>
          <a:ext cx="0" cy="0"/>
          <a:chOff x="0" y="0"/>
          <a:chExt cx="0" cy="0"/>
        </a:xfrm>
      </p:grpSpPr>
      <p:sp>
        <p:nvSpPr>
          <p:cNvPr id="70" name="Google Shape;70;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2" name="Google Shape;72;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6" name="Shape 76"/>
        <p:cNvGrpSpPr/>
        <p:nvPr/>
      </p:nvGrpSpPr>
      <p:grpSpPr>
        <a:xfrm>
          <a:off x="0" y="0"/>
          <a:ext cx="0" cy="0"/>
          <a:chOff x="0" y="0"/>
          <a:chExt cx="0" cy="0"/>
        </a:xfrm>
      </p:grpSpPr>
      <p:sp>
        <p:nvSpPr>
          <p:cNvPr id="77" name="Google Shape;77;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 name="Shape 21"/>
        <p:cNvGrpSpPr/>
        <p:nvPr/>
      </p:nvGrpSpPr>
      <p:grpSpPr>
        <a:xfrm>
          <a:off x="0" y="0"/>
          <a:ext cx="0" cy="0"/>
          <a:chOff x="0" y="0"/>
          <a:chExt cx="0" cy="0"/>
        </a:xfrm>
      </p:grpSpPr>
      <p:sp>
        <p:nvSpPr>
          <p:cNvPr id="22" name="Google Shape;22;p3"/>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3"/>
          <p:cNvSpPr txBox="1"/>
          <p:nvPr>
            <p:ph idx="1" type="body"/>
          </p:nvPr>
        </p:nvSpPr>
        <p:spPr>
          <a:xfrm>
            <a:off x="415600" y="1536633"/>
            <a:ext cx="83708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90000"/>
              </a:lnSpc>
              <a:spcBef>
                <a:spcPts val="0"/>
              </a:spcBef>
              <a:spcAft>
                <a:spcPts val="0"/>
              </a:spcAft>
              <a:buClr>
                <a:schemeClr val="dk1"/>
              </a:buClr>
              <a:buSzPts val="1800"/>
              <a:buChar char="●"/>
              <a:defRPr sz="1867"/>
            </a:lvl1pPr>
            <a:lvl2pPr indent="-317500" lvl="1" marL="914400" algn="l">
              <a:lnSpc>
                <a:spcPct val="90000"/>
              </a:lnSpc>
              <a:spcBef>
                <a:spcPts val="2133"/>
              </a:spcBef>
              <a:spcAft>
                <a:spcPts val="0"/>
              </a:spcAft>
              <a:buClr>
                <a:schemeClr val="dk1"/>
              </a:buClr>
              <a:buSzPts val="1400"/>
              <a:buChar char="○"/>
              <a:defRPr/>
            </a:lvl2pPr>
            <a:lvl3pPr indent="-317500" lvl="2" marL="1371600" algn="l">
              <a:lnSpc>
                <a:spcPct val="90000"/>
              </a:lnSpc>
              <a:spcBef>
                <a:spcPts val="2133"/>
              </a:spcBef>
              <a:spcAft>
                <a:spcPts val="0"/>
              </a:spcAft>
              <a:buClr>
                <a:schemeClr val="dk1"/>
              </a:buClr>
              <a:buSzPts val="1400"/>
              <a:buChar char="■"/>
              <a:defRPr/>
            </a:lvl3pPr>
            <a:lvl4pPr indent="-317500" lvl="3" marL="1828800" algn="l">
              <a:lnSpc>
                <a:spcPct val="90000"/>
              </a:lnSpc>
              <a:spcBef>
                <a:spcPts val="2133"/>
              </a:spcBef>
              <a:spcAft>
                <a:spcPts val="0"/>
              </a:spcAft>
              <a:buClr>
                <a:schemeClr val="dk1"/>
              </a:buClr>
              <a:buSzPts val="1400"/>
              <a:buChar char="●"/>
              <a:defRPr/>
            </a:lvl4pPr>
            <a:lvl5pPr indent="-317500" lvl="4" marL="2286000" algn="l">
              <a:lnSpc>
                <a:spcPct val="90000"/>
              </a:lnSpc>
              <a:spcBef>
                <a:spcPts val="2133"/>
              </a:spcBef>
              <a:spcAft>
                <a:spcPts val="0"/>
              </a:spcAft>
              <a:buClr>
                <a:schemeClr val="dk1"/>
              </a:buClr>
              <a:buSzPts val="1400"/>
              <a:buChar char="○"/>
              <a:defRPr/>
            </a:lvl5pPr>
            <a:lvl6pPr indent="-317500" lvl="5" marL="2743200" algn="l">
              <a:lnSpc>
                <a:spcPct val="90000"/>
              </a:lnSpc>
              <a:spcBef>
                <a:spcPts val="2133"/>
              </a:spcBef>
              <a:spcAft>
                <a:spcPts val="0"/>
              </a:spcAft>
              <a:buClr>
                <a:schemeClr val="dk1"/>
              </a:buClr>
              <a:buSzPts val="1400"/>
              <a:buChar char="■"/>
              <a:defRPr/>
            </a:lvl6pPr>
            <a:lvl7pPr indent="-317500" lvl="6" marL="3200400" algn="l">
              <a:lnSpc>
                <a:spcPct val="90000"/>
              </a:lnSpc>
              <a:spcBef>
                <a:spcPts val="2133"/>
              </a:spcBef>
              <a:spcAft>
                <a:spcPts val="0"/>
              </a:spcAft>
              <a:buClr>
                <a:schemeClr val="dk1"/>
              </a:buClr>
              <a:buSzPts val="1400"/>
              <a:buChar char="●"/>
              <a:defRPr/>
            </a:lvl7pPr>
            <a:lvl8pPr indent="-317500" lvl="7" marL="3657600" algn="l">
              <a:lnSpc>
                <a:spcPct val="90000"/>
              </a:lnSpc>
              <a:spcBef>
                <a:spcPts val="2133"/>
              </a:spcBef>
              <a:spcAft>
                <a:spcPts val="0"/>
              </a:spcAft>
              <a:buClr>
                <a:schemeClr val="dk1"/>
              </a:buClr>
              <a:buSzPts val="1400"/>
              <a:buChar char="○"/>
              <a:defRPr/>
            </a:lvl8pPr>
            <a:lvl9pPr indent="-317500" lvl="8" marL="4114800" algn="l">
              <a:lnSpc>
                <a:spcPct val="90000"/>
              </a:lnSpc>
              <a:spcBef>
                <a:spcPts val="2133"/>
              </a:spcBef>
              <a:spcAft>
                <a:spcPts val="2133"/>
              </a:spcAft>
              <a:buClr>
                <a:schemeClr val="dk1"/>
              </a:buClr>
              <a:buSzPts val="1400"/>
              <a:buChar char="■"/>
              <a:defRPr/>
            </a:lvl9pPr>
          </a:lstStyle>
          <a:p/>
        </p:txBody>
      </p:sp>
      <p:sp>
        <p:nvSpPr>
          <p:cNvPr id="24" name="Google Shape;24;p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rgbClr val="888888"/>
              </a:buClr>
              <a:buSzPts val="1200"/>
              <a:buFont typeface="Calibri"/>
              <a:buNone/>
              <a:defRPr sz="1200">
                <a:solidFill>
                  <a:srgbClr val="888888"/>
                </a:solidFill>
                <a:latin typeface="Calibri"/>
                <a:ea typeface="Calibri"/>
                <a:cs typeface="Calibri"/>
                <a:sym typeface="Calibri"/>
              </a:defRPr>
            </a:lvl1pPr>
            <a:lvl2pPr indent="0" lvl="1" marL="0" algn="r">
              <a:buClr>
                <a:srgbClr val="888888"/>
              </a:buClr>
              <a:buSzPts val="1200"/>
              <a:buFont typeface="Calibri"/>
              <a:buNone/>
              <a:defRPr sz="1200">
                <a:solidFill>
                  <a:srgbClr val="888888"/>
                </a:solidFill>
                <a:latin typeface="Calibri"/>
                <a:ea typeface="Calibri"/>
                <a:cs typeface="Calibri"/>
                <a:sym typeface="Calibri"/>
              </a:defRPr>
            </a:lvl2pPr>
            <a:lvl3pPr indent="0" lvl="2" marL="0" algn="r">
              <a:buClr>
                <a:srgbClr val="888888"/>
              </a:buClr>
              <a:buSzPts val="1200"/>
              <a:buFont typeface="Calibri"/>
              <a:buNone/>
              <a:defRPr sz="1200">
                <a:solidFill>
                  <a:srgbClr val="888888"/>
                </a:solidFill>
                <a:latin typeface="Calibri"/>
                <a:ea typeface="Calibri"/>
                <a:cs typeface="Calibri"/>
                <a:sym typeface="Calibri"/>
              </a:defRPr>
            </a:lvl3pPr>
            <a:lvl4pPr indent="0" lvl="3" marL="0" algn="r">
              <a:buClr>
                <a:srgbClr val="888888"/>
              </a:buClr>
              <a:buSzPts val="1200"/>
              <a:buFont typeface="Calibri"/>
              <a:buNone/>
              <a:defRPr sz="1200">
                <a:solidFill>
                  <a:srgbClr val="888888"/>
                </a:solidFill>
                <a:latin typeface="Calibri"/>
                <a:ea typeface="Calibri"/>
                <a:cs typeface="Calibri"/>
                <a:sym typeface="Calibri"/>
              </a:defRPr>
            </a:lvl4pPr>
            <a:lvl5pPr indent="0" lvl="4" marL="0" algn="r">
              <a:buClr>
                <a:srgbClr val="888888"/>
              </a:buClr>
              <a:buSzPts val="1200"/>
              <a:buFont typeface="Calibri"/>
              <a:buNone/>
              <a:defRPr sz="1200">
                <a:solidFill>
                  <a:srgbClr val="888888"/>
                </a:solidFill>
                <a:latin typeface="Calibri"/>
                <a:ea typeface="Calibri"/>
                <a:cs typeface="Calibri"/>
                <a:sym typeface="Calibri"/>
              </a:defRPr>
            </a:lvl5pPr>
            <a:lvl6pPr indent="0" lvl="5" marL="0" algn="r">
              <a:buClr>
                <a:srgbClr val="888888"/>
              </a:buClr>
              <a:buSzPts val="1200"/>
              <a:buFont typeface="Calibri"/>
              <a:buNone/>
              <a:defRPr sz="1200">
                <a:solidFill>
                  <a:srgbClr val="888888"/>
                </a:solidFill>
                <a:latin typeface="Calibri"/>
                <a:ea typeface="Calibri"/>
                <a:cs typeface="Calibri"/>
                <a:sym typeface="Calibri"/>
              </a:defRPr>
            </a:lvl6pPr>
            <a:lvl7pPr indent="0" lvl="6" marL="0" algn="r">
              <a:buClr>
                <a:srgbClr val="888888"/>
              </a:buClr>
              <a:buSzPts val="1200"/>
              <a:buFont typeface="Calibri"/>
              <a:buNone/>
              <a:defRPr sz="1200">
                <a:solidFill>
                  <a:srgbClr val="888888"/>
                </a:solidFill>
                <a:latin typeface="Calibri"/>
                <a:ea typeface="Calibri"/>
                <a:cs typeface="Calibri"/>
                <a:sym typeface="Calibri"/>
              </a:defRPr>
            </a:lvl7pPr>
            <a:lvl8pPr indent="0" lvl="7" marL="0" algn="r">
              <a:buClr>
                <a:srgbClr val="888888"/>
              </a:buClr>
              <a:buSzPts val="1200"/>
              <a:buFont typeface="Calibri"/>
              <a:buNone/>
              <a:defRPr sz="1200">
                <a:solidFill>
                  <a:srgbClr val="888888"/>
                </a:solidFill>
                <a:latin typeface="Calibri"/>
                <a:ea typeface="Calibri"/>
                <a:cs typeface="Calibri"/>
                <a:sym typeface="Calibri"/>
              </a:defRPr>
            </a:lvl8pPr>
            <a:lvl9pPr indent="0" lvl="8" marL="0" algn="r">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2" name="Shape 62"/>
        <p:cNvGrpSpPr/>
        <p:nvPr/>
      </p:nvGrpSpPr>
      <p:grpSpPr>
        <a:xfrm>
          <a:off x="0" y="0"/>
          <a:ext cx="0" cy="0"/>
          <a:chOff x="0" y="0"/>
          <a:chExt cx="0" cy="0"/>
        </a:xfrm>
      </p:grpSpPr>
      <p:sp>
        <p:nvSpPr>
          <p:cNvPr id="63" name="Google Shape;63;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hyperlink" Target="mailto:Rick@LOHASadvisors.com" TargetMode="External"/><Relationship Id="rId5" Type="http://schemas.openxmlformats.org/officeDocument/2006/relationships/image" Target="../media/image21.png"/><Relationship Id="rId6" Type="http://schemas.openxmlformats.org/officeDocument/2006/relationships/image" Target="../media/image2.jpg"/><Relationship Id="rId7" Type="http://schemas.openxmlformats.org/officeDocument/2006/relationships/image" Target="../media/image8.jpg"/><Relationship Id="rId8" Type="http://schemas.openxmlformats.org/officeDocument/2006/relationships/image" Target="../media/image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hyperlink" Target="mailto:jared.gonsky@bequiasecuritie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1.png"/><Relationship Id="rId6" Type="http://schemas.openxmlformats.org/officeDocument/2006/relationships/image" Target="../media/image2.jpg"/><Relationship Id="rId7" Type="http://schemas.openxmlformats.org/officeDocument/2006/relationships/image" Target="../media/image8.jpg"/><Relationship Id="rId8"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4"/>
          <p:cNvSpPr/>
          <p:nvPr/>
        </p:nvSpPr>
        <p:spPr>
          <a:xfrm>
            <a:off x="0" y="3162300"/>
            <a:ext cx="5080000" cy="3695700"/>
          </a:xfrm>
          <a:prstGeom prst="rtTriangle">
            <a:avLst/>
          </a:prstGeom>
          <a:solidFill>
            <a:srgbClr val="F4F4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3" name="Google Shape;93;p14"/>
          <p:cNvPicPr preferRelativeResize="0"/>
          <p:nvPr/>
        </p:nvPicPr>
        <p:blipFill rotWithShape="1">
          <a:blip r:embed="rId3">
            <a:alphaModFix/>
          </a:blip>
          <a:srcRect b="0" l="0" r="0" t="0"/>
          <a:stretch/>
        </p:blipFill>
        <p:spPr>
          <a:xfrm>
            <a:off x="313553" y="240187"/>
            <a:ext cx="2226447" cy="1616108"/>
          </a:xfrm>
          <a:prstGeom prst="rect">
            <a:avLst/>
          </a:prstGeom>
          <a:noFill/>
          <a:ln>
            <a:noFill/>
          </a:ln>
        </p:spPr>
      </p:pic>
      <p:sp>
        <p:nvSpPr>
          <p:cNvPr id="94" name="Google Shape;94;p14"/>
          <p:cNvSpPr/>
          <p:nvPr/>
        </p:nvSpPr>
        <p:spPr>
          <a:xfrm rot="5400000">
            <a:off x="-224631" y="224631"/>
            <a:ext cx="4640262" cy="4191000"/>
          </a:xfrm>
          <a:prstGeom prst="rtTriangle">
            <a:avLst/>
          </a:prstGeom>
          <a:noFill/>
          <a:ln cap="flat" cmpd="sng" w="12700">
            <a:solidFill>
              <a:srgbClr val="B8D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p14"/>
          <p:cNvSpPr txBox="1"/>
          <p:nvPr/>
        </p:nvSpPr>
        <p:spPr>
          <a:xfrm>
            <a:off x="3040427" y="1523334"/>
            <a:ext cx="8143150" cy="464742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n-US" sz="4400" u="none" cap="none" strike="noStrike">
                <a:solidFill>
                  <a:srgbClr val="7DB2D6"/>
                </a:solidFill>
                <a:latin typeface="Calibri"/>
                <a:ea typeface="Calibri"/>
                <a:cs typeface="Calibri"/>
                <a:sym typeface="Calibri"/>
              </a:rPr>
              <a:t>LOHAS Advisors Thought Leadership Webinar Series </a:t>
            </a:r>
            <a:endParaRPr/>
          </a:p>
          <a:p>
            <a:pPr indent="0" lvl="0" marL="0" marR="0" rtl="0" algn="ctr">
              <a:spcBef>
                <a:spcPts val="0"/>
              </a:spcBef>
              <a:spcAft>
                <a:spcPts val="0"/>
              </a:spcAft>
              <a:buNone/>
            </a:pPr>
            <a:r>
              <a:rPr b="0" i="0" lang="en-US" sz="4000" u="none" cap="none" strike="noStrike">
                <a:solidFill>
                  <a:srgbClr val="7DB2D6"/>
                </a:solidFill>
                <a:latin typeface="Calibri"/>
                <a:ea typeface="Calibri"/>
                <a:cs typeface="Calibri"/>
                <a:sym typeface="Calibri"/>
              </a:rPr>
              <a:t> </a:t>
            </a:r>
            <a:endParaRPr/>
          </a:p>
          <a:p>
            <a:pPr indent="0" lvl="0" marL="0" marR="0" rtl="0" algn="ctr">
              <a:spcBef>
                <a:spcPts val="0"/>
              </a:spcBef>
              <a:spcAft>
                <a:spcPts val="0"/>
              </a:spcAft>
              <a:buNone/>
            </a:pPr>
            <a:r>
              <a:rPr b="0" i="0" lang="en-US" sz="3200" u="none" cap="none" strike="noStrike">
                <a:solidFill>
                  <a:schemeClr val="dk1"/>
                </a:solidFill>
                <a:latin typeface="Calibri"/>
                <a:ea typeface="Calibri"/>
                <a:cs typeface="Calibri"/>
                <a:sym typeface="Calibri"/>
              </a:rPr>
              <a:t>Impact Investing Insights for Family Offices, High Net Worth Individuals, Foundations, Corporations, and their Advisors </a:t>
            </a:r>
            <a:endParaRPr/>
          </a:p>
          <a:p>
            <a:pPr indent="0" lvl="0" marL="0" marR="0" rtl="0" algn="ctr">
              <a:spcBef>
                <a:spcPts val="0"/>
              </a:spcBef>
              <a:spcAft>
                <a:spcPts val="0"/>
              </a:spcAft>
              <a:buNone/>
            </a:pPr>
            <a:r>
              <a:t/>
            </a:r>
            <a:endParaRPr b="0" i="0" sz="40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pic>
        <p:nvPicPr>
          <p:cNvPr id="194" name="Google Shape;194;p23"/>
          <p:cNvPicPr preferRelativeResize="0"/>
          <p:nvPr/>
        </p:nvPicPr>
        <p:blipFill rotWithShape="1">
          <a:blip r:embed="rId3">
            <a:alphaModFix/>
          </a:blip>
          <a:srcRect b="0" l="0" r="0" t="0"/>
          <a:stretch/>
        </p:blipFill>
        <p:spPr>
          <a:xfrm>
            <a:off x="173038" y="444499"/>
            <a:ext cx="2847975" cy="1000125"/>
          </a:xfrm>
          <a:prstGeom prst="rect">
            <a:avLst/>
          </a:prstGeom>
          <a:noFill/>
          <a:ln>
            <a:noFill/>
          </a:ln>
        </p:spPr>
      </p:pic>
      <p:sp>
        <p:nvSpPr>
          <p:cNvPr id="195" name="Google Shape;195;p23"/>
          <p:cNvSpPr/>
          <p:nvPr/>
        </p:nvSpPr>
        <p:spPr>
          <a:xfrm>
            <a:off x="0" y="3162300"/>
            <a:ext cx="5080000" cy="3695700"/>
          </a:xfrm>
          <a:prstGeom prst="rtTriangle">
            <a:avLst/>
          </a:prstGeom>
          <a:solidFill>
            <a:srgbClr val="F4F4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96" name="Google Shape;196;p23"/>
          <p:cNvPicPr preferRelativeResize="0"/>
          <p:nvPr/>
        </p:nvPicPr>
        <p:blipFill rotWithShape="1">
          <a:blip r:embed="rId4">
            <a:alphaModFix/>
          </a:blip>
          <a:srcRect b="0" l="0" r="0" t="0"/>
          <a:stretch/>
        </p:blipFill>
        <p:spPr>
          <a:xfrm>
            <a:off x="167506" y="5010150"/>
            <a:ext cx="2226447" cy="1616108"/>
          </a:xfrm>
          <a:prstGeom prst="rect">
            <a:avLst/>
          </a:prstGeom>
          <a:noFill/>
          <a:ln>
            <a:noFill/>
          </a:ln>
        </p:spPr>
      </p:pic>
      <p:sp>
        <p:nvSpPr>
          <p:cNvPr id="197" name="Google Shape;197;p23"/>
          <p:cNvSpPr/>
          <p:nvPr/>
        </p:nvSpPr>
        <p:spPr>
          <a:xfrm rot="5400000">
            <a:off x="-224631" y="224631"/>
            <a:ext cx="4640262" cy="4191000"/>
          </a:xfrm>
          <a:prstGeom prst="rtTriangle">
            <a:avLst/>
          </a:prstGeom>
          <a:noFill/>
          <a:ln cap="flat" cmpd="sng" w="12700">
            <a:solidFill>
              <a:srgbClr val="B8D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23"/>
          <p:cNvSpPr txBox="1"/>
          <p:nvPr/>
        </p:nvSpPr>
        <p:spPr>
          <a:xfrm>
            <a:off x="4516722" y="652127"/>
            <a:ext cx="5760349"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rgbClr val="7DB2D6"/>
                </a:solidFill>
                <a:latin typeface="Calibri"/>
                <a:ea typeface="Calibri"/>
                <a:cs typeface="Calibri"/>
                <a:sym typeface="Calibri"/>
              </a:rPr>
              <a:t>Attractive Fund Attributes</a:t>
            </a:r>
            <a:endParaRPr/>
          </a:p>
        </p:txBody>
      </p:sp>
      <p:sp>
        <p:nvSpPr>
          <p:cNvPr id="199" name="Google Shape;199;p23"/>
          <p:cNvSpPr txBox="1"/>
          <p:nvPr/>
        </p:nvSpPr>
        <p:spPr>
          <a:xfrm>
            <a:off x="3803193" y="1852365"/>
            <a:ext cx="6886803" cy="446276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Numerous studies show that first-time venture / private equity funds and fund managers perform better, on average, than non-first-time funds/managers </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Companies with woman founders and/or executive leaders perform better, on average, than companies lacking such gender diversity, and by extension, funds that seek to invest in such diverse companies perform better than funds that do not </a:t>
            </a:r>
            <a:r>
              <a:rPr lang="en-US" sz="2000">
                <a:solidFill>
                  <a:schemeClr val="dk1"/>
                </a:solidFill>
                <a:latin typeface="Calibri"/>
                <a:ea typeface="Calibri"/>
                <a:cs typeface="Calibri"/>
                <a:sym typeface="Calibri"/>
              </a:rPr>
              <a:t>(Note “Gender Lens as a Winning Strategy in Impact Investing” – </a:t>
            </a:r>
            <a:r>
              <a:rPr i="1" lang="en-US" sz="2000">
                <a:solidFill>
                  <a:schemeClr val="dk1"/>
                </a:solidFill>
                <a:latin typeface="Calibri"/>
                <a:ea typeface="Calibri"/>
                <a:cs typeface="Calibri"/>
                <a:sym typeface="Calibri"/>
              </a:rPr>
              <a:t>GreenMoney Journal</a:t>
            </a:r>
            <a:r>
              <a:rPr lang="en-US" sz="2000">
                <a:solidFill>
                  <a:schemeClr val="dk1"/>
                </a:solidFill>
                <a:latin typeface="Calibri"/>
                <a:ea typeface="Calibri"/>
                <a:cs typeface="Calibri"/>
                <a:sym typeface="Calibri"/>
              </a:rPr>
              <a:t>, April 2020)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pic>
        <p:nvPicPr>
          <p:cNvPr id="204" name="Google Shape;204;p24"/>
          <p:cNvPicPr preferRelativeResize="0"/>
          <p:nvPr/>
        </p:nvPicPr>
        <p:blipFill rotWithShape="1">
          <a:blip r:embed="rId3">
            <a:alphaModFix/>
          </a:blip>
          <a:srcRect b="0" l="0" r="0" t="0"/>
          <a:stretch/>
        </p:blipFill>
        <p:spPr>
          <a:xfrm>
            <a:off x="173038" y="444499"/>
            <a:ext cx="2847975" cy="1000125"/>
          </a:xfrm>
          <a:prstGeom prst="rect">
            <a:avLst/>
          </a:prstGeom>
          <a:noFill/>
          <a:ln>
            <a:noFill/>
          </a:ln>
        </p:spPr>
      </p:pic>
      <p:sp>
        <p:nvSpPr>
          <p:cNvPr id="205" name="Google Shape;205;p24"/>
          <p:cNvSpPr/>
          <p:nvPr/>
        </p:nvSpPr>
        <p:spPr>
          <a:xfrm>
            <a:off x="0" y="3162300"/>
            <a:ext cx="5080000" cy="3695700"/>
          </a:xfrm>
          <a:prstGeom prst="rtTriangle">
            <a:avLst/>
          </a:prstGeom>
          <a:solidFill>
            <a:srgbClr val="F4F4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6" name="Google Shape;206;p24"/>
          <p:cNvPicPr preferRelativeResize="0"/>
          <p:nvPr/>
        </p:nvPicPr>
        <p:blipFill rotWithShape="1">
          <a:blip r:embed="rId4">
            <a:alphaModFix/>
          </a:blip>
          <a:srcRect b="0" l="0" r="0" t="0"/>
          <a:stretch/>
        </p:blipFill>
        <p:spPr>
          <a:xfrm>
            <a:off x="167506" y="5010150"/>
            <a:ext cx="2226447" cy="1616108"/>
          </a:xfrm>
          <a:prstGeom prst="rect">
            <a:avLst/>
          </a:prstGeom>
          <a:noFill/>
          <a:ln>
            <a:noFill/>
          </a:ln>
        </p:spPr>
      </p:pic>
      <p:sp>
        <p:nvSpPr>
          <p:cNvPr id="207" name="Google Shape;207;p24"/>
          <p:cNvSpPr/>
          <p:nvPr/>
        </p:nvSpPr>
        <p:spPr>
          <a:xfrm rot="5400000">
            <a:off x="-224631" y="224631"/>
            <a:ext cx="4640262" cy="4191000"/>
          </a:xfrm>
          <a:prstGeom prst="rtTriangle">
            <a:avLst/>
          </a:prstGeom>
          <a:noFill/>
          <a:ln cap="flat" cmpd="sng" w="12700">
            <a:solidFill>
              <a:srgbClr val="B8D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24"/>
          <p:cNvSpPr txBox="1"/>
          <p:nvPr/>
        </p:nvSpPr>
        <p:spPr>
          <a:xfrm>
            <a:off x="7196844" y="1960681"/>
            <a:ext cx="4507640" cy="37856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Michele Colucci, Esq. </a:t>
            </a:r>
            <a:endParaRPr/>
          </a:p>
          <a:p>
            <a:pPr indent="0" lvl="0" marL="0" marR="0" rtl="0" algn="l">
              <a:spcBef>
                <a:spcPts val="0"/>
              </a:spcBef>
              <a:spcAft>
                <a:spcPts val="0"/>
              </a:spcAft>
              <a:buNone/>
            </a:pPr>
            <a:r>
              <a:rPr i="1" lang="en-US" sz="2400">
                <a:solidFill>
                  <a:schemeClr val="dk1"/>
                </a:solidFill>
                <a:latin typeface="Calibri"/>
                <a:ea typeface="Calibri"/>
                <a:cs typeface="Calibri"/>
                <a:sym typeface="Calibri"/>
              </a:rPr>
              <a:t>Co-Founder &amp; Managing Partner</a:t>
            </a:r>
            <a:endParaRPr sz="2400">
              <a:solidFill>
                <a:schemeClr val="dk1"/>
              </a:solidFill>
              <a:latin typeface="Calibri"/>
              <a:ea typeface="Calibri"/>
              <a:cs typeface="Calibri"/>
              <a:sym typeface="Calibri"/>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Georgetown Law, JD</a:t>
            </a:r>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Georgetown, BA</a:t>
            </a:r>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Silicon Valley Woman of Influence</a:t>
            </a:r>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Serves on boards of public and private companies</a:t>
            </a:r>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Nobel Laureate Foundation Ambassador </a:t>
            </a:r>
            <a:endParaRPr/>
          </a:p>
        </p:txBody>
      </p:sp>
      <p:pic>
        <p:nvPicPr>
          <p:cNvPr id="209" name="Google Shape;209;p24"/>
          <p:cNvPicPr preferRelativeResize="0"/>
          <p:nvPr/>
        </p:nvPicPr>
        <p:blipFill rotWithShape="1">
          <a:blip r:embed="rId5">
            <a:alphaModFix/>
          </a:blip>
          <a:srcRect b="0" l="0" r="0" t="0"/>
          <a:stretch/>
        </p:blipFill>
        <p:spPr>
          <a:xfrm>
            <a:off x="3419039" y="2052394"/>
            <a:ext cx="3321920" cy="3324607"/>
          </a:xfrm>
          <a:prstGeom prst="rect">
            <a:avLst/>
          </a:prstGeom>
          <a:noFill/>
          <a:ln>
            <a:noFill/>
          </a:ln>
        </p:spPr>
      </p:pic>
      <p:sp>
        <p:nvSpPr>
          <p:cNvPr id="210" name="Google Shape;210;p24"/>
          <p:cNvSpPr txBox="1"/>
          <p:nvPr/>
        </p:nvSpPr>
        <p:spPr>
          <a:xfrm>
            <a:off x="3993039" y="672254"/>
            <a:ext cx="7255603"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rgbClr val="7DB2D6"/>
                </a:solidFill>
                <a:latin typeface="Calibri"/>
                <a:ea typeface="Calibri"/>
                <a:cs typeface="Calibri"/>
                <a:sym typeface="Calibri"/>
              </a:rPr>
              <a:t>Today’s Panelist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pic>
        <p:nvPicPr>
          <p:cNvPr id="215" name="Google Shape;215;p25"/>
          <p:cNvPicPr preferRelativeResize="0"/>
          <p:nvPr/>
        </p:nvPicPr>
        <p:blipFill rotWithShape="1">
          <a:blip r:embed="rId3">
            <a:alphaModFix/>
          </a:blip>
          <a:srcRect b="0" l="0" r="0" t="0"/>
          <a:stretch/>
        </p:blipFill>
        <p:spPr>
          <a:xfrm>
            <a:off x="173038" y="444499"/>
            <a:ext cx="2847975" cy="1000125"/>
          </a:xfrm>
          <a:prstGeom prst="rect">
            <a:avLst/>
          </a:prstGeom>
          <a:noFill/>
          <a:ln>
            <a:noFill/>
          </a:ln>
        </p:spPr>
      </p:pic>
      <p:sp>
        <p:nvSpPr>
          <p:cNvPr id="216" name="Google Shape;216;p25"/>
          <p:cNvSpPr/>
          <p:nvPr/>
        </p:nvSpPr>
        <p:spPr>
          <a:xfrm>
            <a:off x="0" y="3162300"/>
            <a:ext cx="5080000" cy="3695700"/>
          </a:xfrm>
          <a:prstGeom prst="rtTriangle">
            <a:avLst/>
          </a:prstGeom>
          <a:solidFill>
            <a:srgbClr val="F4F4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17" name="Google Shape;217;p25"/>
          <p:cNvPicPr preferRelativeResize="0"/>
          <p:nvPr/>
        </p:nvPicPr>
        <p:blipFill rotWithShape="1">
          <a:blip r:embed="rId4">
            <a:alphaModFix/>
          </a:blip>
          <a:srcRect b="0" l="0" r="0" t="0"/>
          <a:stretch/>
        </p:blipFill>
        <p:spPr>
          <a:xfrm>
            <a:off x="167506" y="5010150"/>
            <a:ext cx="2226447" cy="1616108"/>
          </a:xfrm>
          <a:prstGeom prst="rect">
            <a:avLst/>
          </a:prstGeom>
          <a:noFill/>
          <a:ln>
            <a:noFill/>
          </a:ln>
        </p:spPr>
      </p:pic>
      <p:sp>
        <p:nvSpPr>
          <p:cNvPr id="218" name="Google Shape;218;p25"/>
          <p:cNvSpPr/>
          <p:nvPr/>
        </p:nvSpPr>
        <p:spPr>
          <a:xfrm rot="5400000">
            <a:off x="-224631" y="224631"/>
            <a:ext cx="4640262" cy="4191000"/>
          </a:xfrm>
          <a:prstGeom prst="rtTriangle">
            <a:avLst/>
          </a:prstGeom>
          <a:noFill/>
          <a:ln cap="flat" cmpd="sng" w="12700">
            <a:solidFill>
              <a:srgbClr val="B8D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19" name="Google Shape;219;p25"/>
          <p:cNvPicPr preferRelativeResize="0"/>
          <p:nvPr/>
        </p:nvPicPr>
        <p:blipFill rotWithShape="1">
          <a:blip r:embed="rId5">
            <a:alphaModFix/>
          </a:blip>
          <a:srcRect b="0" l="0" r="0" t="0"/>
          <a:stretch/>
        </p:blipFill>
        <p:spPr>
          <a:xfrm>
            <a:off x="3892260" y="1644291"/>
            <a:ext cx="6201562" cy="4353019"/>
          </a:xfrm>
          <a:prstGeom prst="rect">
            <a:avLst/>
          </a:prstGeom>
          <a:noFill/>
          <a:ln>
            <a:noFill/>
          </a:ln>
        </p:spPr>
      </p:pic>
      <p:sp>
        <p:nvSpPr>
          <p:cNvPr id="220" name="Google Shape;220;p25"/>
          <p:cNvSpPr txBox="1"/>
          <p:nvPr/>
        </p:nvSpPr>
        <p:spPr>
          <a:xfrm>
            <a:off x="3892260" y="543079"/>
            <a:ext cx="7255603"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rgbClr val="7DB2D6"/>
                </a:solidFill>
                <a:latin typeface="Calibri"/>
                <a:ea typeface="Calibri"/>
                <a:cs typeface="Calibri"/>
                <a:sym typeface="Calibri"/>
              </a:rPr>
              <a:t>AI &amp; Digital Health</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pic>
        <p:nvPicPr>
          <p:cNvPr id="225" name="Google Shape;225;p26"/>
          <p:cNvPicPr preferRelativeResize="0"/>
          <p:nvPr/>
        </p:nvPicPr>
        <p:blipFill rotWithShape="1">
          <a:blip r:embed="rId3">
            <a:alphaModFix/>
          </a:blip>
          <a:srcRect b="0" l="0" r="0" t="0"/>
          <a:stretch/>
        </p:blipFill>
        <p:spPr>
          <a:xfrm>
            <a:off x="173038" y="444499"/>
            <a:ext cx="2847975" cy="1000125"/>
          </a:xfrm>
          <a:prstGeom prst="rect">
            <a:avLst/>
          </a:prstGeom>
          <a:noFill/>
          <a:ln>
            <a:noFill/>
          </a:ln>
        </p:spPr>
      </p:pic>
      <p:sp>
        <p:nvSpPr>
          <p:cNvPr id="226" name="Google Shape;226;p26"/>
          <p:cNvSpPr/>
          <p:nvPr/>
        </p:nvSpPr>
        <p:spPr>
          <a:xfrm>
            <a:off x="0" y="3162300"/>
            <a:ext cx="5080000" cy="3695700"/>
          </a:xfrm>
          <a:prstGeom prst="rtTriangle">
            <a:avLst/>
          </a:prstGeom>
          <a:solidFill>
            <a:srgbClr val="F4F4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27" name="Google Shape;227;p26"/>
          <p:cNvPicPr preferRelativeResize="0"/>
          <p:nvPr/>
        </p:nvPicPr>
        <p:blipFill rotWithShape="1">
          <a:blip r:embed="rId4">
            <a:alphaModFix/>
          </a:blip>
          <a:srcRect b="0" l="0" r="0" t="0"/>
          <a:stretch/>
        </p:blipFill>
        <p:spPr>
          <a:xfrm>
            <a:off x="167506" y="5010150"/>
            <a:ext cx="2226447" cy="1616108"/>
          </a:xfrm>
          <a:prstGeom prst="rect">
            <a:avLst/>
          </a:prstGeom>
          <a:noFill/>
          <a:ln>
            <a:noFill/>
          </a:ln>
        </p:spPr>
      </p:pic>
      <p:sp>
        <p:nvSpPr>
          <p:cNvPr id="228" name="Google Shape;228;p26"/>
          <p:cNvSpPr/>
          <p:nvPr/>
        </p:nvSpPr>
        <p:spPr>
          <a:xfrm rot="5400000">
            <a:off x="-224631" y="224631"/>
            <a:ext cx="4640262" cy="4191000"/>
          </a:xfrm>
          <a:prstGeom prst="rtTriangle">
            <a:avLst/>
          </a:prstGeom>
          <a:noFill/>
          <a:ln cap="flat" cmpd="sng" w="12700">
            <a:solidFill>
              <a:srgbClr val="B8D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29" name="Google Shape;229;p26"/>
          <p:cNvPicPr preferRelativeResize="0"/>
          <p:nvPr/>
        </p:nvPicPr>
        <p:blipFill rotWithShape="1">
          <a:blip r:embed="rId5">
            <a:alphaModFix/>
          </a:blip>
          <a:srcRect b="0" l="0" r="0" t="0"/>
          <a:stretch/>
        </p:blipFill>
        <p:spPr>
          <a:xfrm>
            <a:off x="3647323" y="1868504"/>
            <a:ext cx="7378700" cy="3949700"/>
          </a:xfrm>
          <a:prstGeom prst="rect">
            <a:avLst/>
          </a:prstGeom>
          <a:noFill/>
          <a:ln>
            <a:noFill/>
          </a:ln>
        </p:spPr>
      </p:pic>
      <p:pic>
        <p:nvPicPr>
          <p:cNvPr id="230" name="Google Shape;230;p26"/>
          <p:cNvPicPr preferRelativeResize="0"/>
          <p:nvPr/>
        </p:nvPicPr>
        <p:blipFill rotWithShape="1">
          <a:blip r:embed="rId6">
            <a:alphaModFix/>
          </a:blip>
          <a:srcRect b="0" l="0" r="0" t="0"/>
          <a:stretch/>
        </p:blipFill>
        <p:spPr>
          <a:xfrm>
            <a:off x="9593345" y="5588000"/>
            <a:ext cx="990600" cy="361950"/>
          </a:xfrm>
          <a:prstGeom prst="rect">
            <a:avLst/>
          </a:prstGeom>
          <a:noFill/>
          <a:ln>
            <a:noFill/>
          </a:ln>
        </p:spPr>
      </p:pic>
      <p:sp>
        <p:nvSpPr>
          <p:cNvPr id="231" name="Google Shape;231;p26"/>
          <p:cNvSpPr txBox="1"/>
          <p:nvPr/>
        </p:nvSpPr>
        <p:spPr>
          <a:xfrm>
            <a:off x="3892260" y="543079"/>
            <a:ext cx="7255603"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rgbClr val="7DB2D6"/>
                </a:solidFill>
                <a:latin typeface="Calibri"/>
                <a:ea typeface="Calibri"/>
                <a:cs typeface="Calibri"/>
                <a:sym typeface="Calibri"/>
              </a:rPr>
              <a:t>Early Diagnostics</a:t>
            </a:r>
            <a:endParaRPr/>
          </a:p>
        </p:txBody>
      </p:sp>
      <p:pic>
        <p:nvPicPr>
          <p:cNvPr id="232" name="Google Shape;232;p26"/>
          <p:cNvPicPr preferRelativeResize="0"/>
          <p:nvPr/>
        </p:nvPicPr>
        <p:blipFill rotWithShape="1">
          <a:blip r:embed="rId7">
            <a:alphaModFix/>
          </a:blip>
          <a:srcRect b="0" l="0" r="0" t="0"/>
          <a:stretch/>
        </p:blipFill>
        <p:spPr>
          <a:xfrm>
            <a:off x="4716021" y="3808429"/>
            <a:ext cx="1032039" cy="1032039"/>
          </a:xfrm>
          <a:prstGeom prst="rect">
            <a:avLst/>
          </a:prstGeom>
          <a:noFill/>
          <a:ln>
            <a:noFill/>
          </a:ln>
        </p:spPr>
      </p:pic>
      <p:pic>
        <p:nvPicPr>
          <p:cNvPr id="233" name="Google Shape;233;p26"/>
          <p:cNvPicPr preferRelativeResize="0"/>
          <p:nvPr/>
        </p:nvPicPr>
        <p:blipFill rotWithShape="1">
          <a:blip r:embed="rId7">
            <a:alphaModFix/>
          </a:blip>
          <a:srcRect b="0" l="0" r="0" t="0"/>
          <a:stretch/>
        </p:blipFill>
        <p:spPr>
          <a:xfrm>
            <a:off x="9077325" y="3429000"/>
            <a:ext cx="1032039" cy="103203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pic>
        <p:nvPicPr>
          <p:cNvPr id="238" name="Google Shape;238;p27"/>
          <p:cNvPicPr preferRelativeResize="0"/>
          <p:nvPr/>
        </p:nvPicPr>
        <p:blipFill rotWithShape="1">
          <a:blip r:embed="rId3">
            <a:alphaModFix/>
          </a:blip>
          <a:srcRect b="0" l="0" r="0" t="0"/>
          <a:stretch/>
        </p:blipFill>
        <p:spPr>
          <a:xfrm>
            <a:off x="173038" y="444499"/>
            <a:ext cx="2847975" cy="1000125"/>
          </a:xfrm>
          <a:prstGeom prst="rect">
            <a:avLst/>
          </a:prstGeom>
          <a:noFill/>
          <a:ln>
            <a:noFill/>
          </a:ln>
        </p:spPr>
      </p:pic>
      <p:sp>
        <p:nvSpPr>
          <p:cNvPr id="239" name="Google Shape;239;p27"/>
          <p:cNvSpPr/>
          <p:nvPr/>
        </p:nvSpPr>
        <p:spPr>
          <a:xfrm>
            <a:off x="0" y="3162300"/>
            <a:ext cx="5080000" cy="3695700"/>
          </a:xfrm>
          <a:prstGeom prst="rtTriangle">
            <a:avLst/>
          </a:prstGeom>
          <a:solidFill>
            <a:srgbClr val="F4F4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0" name="Google Shape;240;p27"/>
          <p:cNvPicPr preferRelativeResize="0"/>
          <p:nvPr/>
        </p:nvPicPr>
        <p:blipFill rotWithShape="1">
          <a:blip r:embed="rId4">
            <a:alphaModFix/>
          </a:blip>
          <a:srcRect b="0" l="0" r="0" t="0"/>
          <a:stretch/>
        </p:blipFill>
        <p:spPr>
          <a:xfrm>
            <a:off x="167506" y="5010150"/>
            <a:ext cx="2226447" cy="1616108"/>
          </a:xfrm>
          <a:prstGeom prst="rect">
            <a:avLst/>
          </a:prstGeom>
          <a:noFill/>
          <a:ln>
            <a:noFill/>
          </a:ln>
        </p:spPr>
      </p:pic>
      <p:sp>
        <p:nvSpPr>
          <p:cNvPr id="241" name="Google Shape;241;p27"/>
          <p:cNvSpPr/>
          <p:nvPr/>
        </p:nvSpPr>
        <p:spPr>
          <a:xfrm rot="5400000">
            <a:off x="-224631" y="224631"/>
            <a:ext cx="4640262" cy="4191000"/>
          </a:xfrm>
          <a:prstGeom prst="rtTriangle">
            <a:avLst/>
          </a:prstGeom>
          <a:noFill/>
          <a:ln cap="flat" cmpd="sng" w="12700">
            <a:solidFill>
              <a:srgbClr val="B8D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2" name="Google Shape;242;p27"/>
          <p:cNvPicPr preferRelativeResize="0"/>
          <p:nvPr/>
        </p:nvPicPr>
        <p:blipFill rotWithShape="1">
          <a:blip r:embed="rId5">
            <a:alphaModFix/>
          </a:blip>
          <a:srcRect b="0" l="0" r="0" t="0"/>
          <a:stretch/>
        </p:blipFill>
        <p:spPr>
          <a:xfrm>
            <a:off x="3124724" y="1827143"/>
            <a:ext cx="8280400" cy="4267200"/>
          </a:xfrm>
          <a:prstGeom prst="rect">
            <a:avLst/>
          </a:prstGeom>
          <a:noFill/>
          <a:ln>
            <a:noFill/>
          </a:ln>
        </p:spPr>
      </p:pic>
      <p:sp>
        <p:nvSpPr>
          <p:cNvPr id="243" name="Google Shape;243;p27"/>
          <p:cNvSpPr txBox="1"/>
          <p:nvPr/>
        </p:nvSpPr>
        <p:spPr>
          <a:xfrm>
            <a:off x="3888088" y="1213791"/>
            <a:ext cx="6753672"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A Healthcare Inflection Point</a:t>
            </a:r>
            <a:endParaRPr sz="2400">
              <a:solidFill>
                <a:schemeClr val="dk1"/>
              </a:solidFill>
              <a:latin typeface="Calibri"/>
              <a:ea typeface="Calibri"/>
              <a:cs typeface="Calibri"/>
              <a:sym typeface="Calibri"/>
            </a:endParaRPr>
          </a:p>
        </p:txBody>
      </p:sp>
      <p:sp>
        <p:nvSpPr>
          <p:cNvPr id="244" name="Google Shape;244;p27"/>
          <p:cNvSpPr txBox="1"/>
          <p:nvPr/>
        </p:nvSpPr>
        <p:spPr>
          <a:xfrm>
            <a:off x="3858994" y="409714"/>
            <a:ext cx="7255603"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rgbClr val="7DB2D6"/>
                </a:solidFill>
                <a:latin typeface="Calibri"/>
                <a:ea typeface="Calibri"/>
                <a:cs typeface="Calibri"/>
                <a:sym typeface="Calibri"/>
              </a:rPr>
              <a:t>AI &amp; Big Data in Digital Health</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pic>
        <p:nvPicPr>
          <p:cNvPr id="249" name="Google Shape;249;p28"/>
          <p:cNvPicPr preferRelativeResize="0"/>
          <p:nvPr/>
        </p:nvPicPr>
        <p:blipFill rotWithShape="1">
          <a:blip r:embed="rId3">
            <a:alphaModFix/>
          </a:blip>
          <a:srcRect b="0" l="0" r="0" t="0"/>
          <a:stretch/>
        </p:blipFill>
        <p:spPr>
          <a:xfrm>
            <a:off x="173038" y="444499"/>
            <a:ext cx="2847975" cy="1000125"/>
          </a:xfrm>
          <a:prstGeom prst="rect">
            <a:avLst/>
          </a:prstGeom>
          <a:noFill/>
          <a:ln>
            <a:noFill/>
          </a:ln>
        </p:spPr>
      </p:pic>
      <p:sp>
        <p:nvSpPr>
          <p:cNvPr id="250" name="Google Shape;250;p28"/>
          <p:cNvSpPr/>
          <p:nvPr/>
        </p:nvSpPr>
        <p:spPr>
          <a:xfrm>
            <a:off x="0" y="3162300"/>
            <a:ext cx="5080000" cy="3695700"/>
          </a:xfrm>
          <a:prstGeom prst="rtTriangle">
            <a:avLst/>
          </a:prstGeom>
          <a:solidFill>
            <a:srgbClr val="F4F4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51" name="Google Shape;251;p28"/>
          <p:cNvPicPr preferRelativeResize="0"/>
          <p:nvPr/>
        </p:nvPicPr>
        <p:blipFill rotWithShape="1">
          <a:blip r:embed="rId4">
            <a:alphaModFix/>
          </a:blip>
          <a:srcRect b="0" l="0" r="0" t="0"/>
          <a:stretch/>
        </p:blipFill>
        <p:spPr>
          <a:xfrm>
            <a:off x="167506" y="5010150"/>
            <a:ext cx="2226447" cy="1616108"/>
          </a:xfrm>
          <a:prstGeom prst="rect">
            <a:avLst/>
          </a:prstGeom>
          <a:noFill/>
          <a:ln>
            <a:noFill/>
          </a:ln>
        </p:spPr>
      </p:pic>
      <p:sp>
        <p:nvSpPr>
          <p:cNvPr id="252" name="Google Shape;252;p28"/>
          <p:cNvSpPr/>
          <p:nvPr/>
        </p:nvSpPr>
        <p:spPr>
          <a:xfrm rot="5400000">
            <a:off x="-224631" y="224631"/>
            <a:ext cx="4640262" cy="4191000"/>
          </a:xfrm>
          <a:prstGeom prst="rtTriangle">
            <a:avLst/>
          </a:prstGeom>
          <a:noFill/>
          <a:ln cap="flat" cmpd="sng" w="12700">
            <a:solidFill>
              <a:srgbClr val="B8D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28"/>
          <p:cNvSpPr txBox="1"/>
          <p:nvPr/>
        </p:nvSpPr>
        <p:spPr>
          <a:xfrm>
            <a:off x="3892260" y="543079"/>
            <a:ext cx="7255603"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rgbClr val="7DB2D6"/>
                </a:solidFill>
                <a:latin typeface="Calibri"/>
                <a:ea typeface="Calibri"/>
                <a:cs typeface="Calibri"/>
                <a:sym typeface="Calibri"/>
              </a:rPr>
              <a:t>Investing in Women Leaders</a:t>
            </a:r>
            <a:endParaRPr/>
          </a:p>
        </p:txBody>
      </p:sp>
      <p:pic>
        <p:nvPicPr>
          <p:cNvPr id="254" name="Google Shape;254;p28"/>
          <p:cNvPicPr preferRelativeResize="0"/>
          <p:nvPr/>
        </p:nvPicPr>
        <p:blipFill rotWithShape="1">
          <a:blip r:embed="rId5">
            <a:alphaModFix/>
          </a:blip>
          <a:srcRect b="0" l="0" r="0" t="0"/>
          <a:stretch/>
        </p:blipFill>
        <p:spPr>
          <a:xfrm>
            <a:off x="3120272" y="1884640"/>
            <a:ext cx="8398994" cy="428991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pic>
        <p:nvPicPr>
          <p:cNvPr id="259" name="Google Shape;259;p29"/>
          <p:cNvPicPr preferRelativeResize="0"/>
          <p:nvPr/>
        </p:nvPicPr>
        <p:blipFill rotWithShape="1">
          <a:blip r:embed="rId3">
            <a:alphaModFix/>
          </a:blip>
          <a:srcRect b="0" l="0" r="0" t="0"/>
          <a:stretch/>
        </p:blipFill>
        <p:spPr>
          <a:xfrm>
            <a:off x="173038" y="444499"/>
            <a:ext cx="2847975" cy="1000125"/>
          </a:xfrm>
          <a:prstGeom prst="rect">
            <a:avLst/>
          </a:prstGeom>
          <a:noFill/>
          <a:ln>
            <a:noFill/>
          </a:ln>
        </p:spPr>
      </p:pic>
      <p:sp>
        <p:nvSpPr>
          <p:cNvPr id="260" name="Google Shape;260;p29"/>
          <p:cNvSpPr/>
          <p:nvPr/>
        </p:nvSpPr>
        <p:spPr>
          <a:xfrm>
            <a:off x="0" y="3162300"/>
            <a:ext cx="5080000" cy="3695700"/>
          </a:xfrm>
          <a:prstGeom prst="rtTriangle">
            <a:avLst/>
          </a:prstGeom>
          <a:solidFill>
            <a:srgbClr val="F4F4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61" name="Google Shape;261;p29"/>
          <p:cNvPicPr preferRelativeResize="0"/>
          <p:nvPr/>
        </p:nvPicPr>
        <p:blipFill rotWithShape="1">
          <a:blip r:embed="rId4">
            <a:alphaModFix/>
          </a:blip>
          <a:srcRect b="0" l="0" r="0" t="0"/>
          <a:stretch/>
        </p:blipFill>
        <p:spPr>
          <a:xfrm>
            <a:off x="167506" y="5010150"/>
            <a:ext cx="2226447" cy="1616108"/>
          </a:xfrm>
          <a:prstGeom prst="rect">
            <a:avLst/>
          </a:prstGeom>
          <a:noFill/>
          <a:ln>
            <a:noFill/>
          </a:ln>
        </p:spPr>
      </p:pic>
      <p:sp>
        <p:nvSpPr>
          <p:cNvPr id="262" name="Google Shape;262;p29"/>
          <p:cNvSpPr/>
          <p:nvPr/>
        </p:nvSpPr>
        <p:spPr>
          <a:xfrm rot="5400000">
            <a:off x="-224631" y="224631"/>
            <a:ext cx="4640262" cy="4191000"/>
          </a:xfrm>
          <a:prstGeom prst="rtTriangle">
            <a:avLst/>
          </a:prstGeom>
          <a:noFill/>
          <a:ln cap="flat" cmpd="sng" w="12700">
            <a:solidFill>
              <a:srgbClr val="B8D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29"/>
          <p:cNvSpPr txBox="1"/>
          <p:nvPr/>
        </p:nvSpPr>
        <p:spPr>
          <a:xfrm>
            <a:off x="3892260" y="543079"/>
            <a:ext cx="7255603"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rgbClr val="7DB2D6"/>
                </a:solidFill>
                <a:latin typeface="Calibri"/>
                <a:ea typeface="Calibri"/>
                <a:cs typeface="Calibri"/>
                <a:sym typeface="Calibri"/>
              </a:rPr>
              <a:t>Investing in Women Leaders</a:t>
            </a:r>
            <a:endParaRPr/>
          </a:p>
        </p:txBody>
      </p:sp>
      <p:pic>
        <p:nvPicPr>
          <p:cNvPr id="264" name="Google Shape;264;p29"/>
          <p:cNvPicPr preferRelativeResize="0"/>
          <p:nvPr/>
        </p:nvPicPr>
        <p:blipFill rotWithShape="1">
          <a:blip r:embed="rId5">
            <a:alphaModFix/>
          </a:blip>
          <a:srcRect b="0" l="0" r="0" t="0"/>
          <a:stretch/>
        </p:blipFill>
        <p:spPr>
          <a:xfrm>
            <a:off x="3120272" y="1884640"/>
            <a:ext cx="8398994" cy="4289917"/>
          </a:xfrm>
          <a:prstGeom prst="rect">
            <a:avLst/>
          </a:prstGeom>
          <a:noFill/>
          <a:ln>
            <a:noFill/>
          </a:ln>
        </p:spPr>
      </p:pic>
      <p:sp>
        <p:nvSpPr>
          <p:cNvPr id="265" name="Google Shape;265;p29"/>
          <p:cNvSpPr txBox="1"/>
          <p:nvPr/>
        </p:nvSpPr>
        <p:spPr>
          <a:xfrm>
            <a:off x="3374796" y="2677246"/>
            <a:ext cx="226781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CFO of Brain Health Diagnostics Company</a:t>
            </a:r>
            <a:endParaRPr/>
          </a:p>
        </p:txBody>
      </p:sp>
      <p:sp>
        <p:nvSpPr>
          <p:cNvPr id="266" name="Google Shape;266;p29"/>
          <p:cNvSpPr txBox="1"/>
          <p:nvPr/>
        </p:nvSpPr>
        <p:spPr>
          <a:xfrm>
            <a:off x="6166702" y="2546845"/>
            <a:ext cx="2267814"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Founder and CEO of Mental Health Diagnostics Platform</a:t>
            </a:r>
            <a:endParaRPr/>
          </a:p>
        </p:txBody>
      </p:sp>
      <p:sp>
        <p:nvSpPr>
          <p:cNvPr id="267" name="Google Shape;267;p29"/>
          <p:cNvSpPr txBox="1"/>
          <p:nvPr/>
        </p:nvSpPr>
        <p:spPr>
          <a:xfrm>
            <a:off x="8986888" y="2463570"/>
            <a:ext cx="2267814"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CSO and COO of Alzheimer’s Diagnostics Company</a:t>
            </a:r>
            <a:endParaRPr/>
          </a:p>
        </p:txBody>
      </p:sp>
      <p:sp>
        <p:nvSpPr>
          <p:cNvPr id="268" name="Google Shape;268;p29"/>
          <p:cNvSpPr txBox="1"/>
          <p:nvPr/>
        </p:nvSpPr>
        <p:spPr>
          <a:xfrm>
            <a:off x="3357512" y="4649020"/>
            <a:ext cx="2267814"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Founder of Kidney Health Diagnostics Company</a:t>
            </a:r>
            <a:endParaRPr/>
          </a:p>
        </p:txBody>
      </p:sp>
      <p:sp>
        <p:nvSpPr>
          <p:cNvPr id="269" name="Google Shape;269;p29"/>
          <p:cNvSpPr txBox="1"/>
          <p:nvPr/>
        </p:nvSpPr>
        <p:spPr>
          <a:xfrm>
            <a:off x="6185555" y="4639588"/>
            <a:ext cx="2267814"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CIO of Health Diagnostics Company</a:t>
            </a:r>
            <a:endParaRPr/>
          </a:p>
        </p:txBody>
      </p:sp>
      <p:sp>
        <p:nvSpPr>
          <p:cNvPr id="270" name="Google Shape;270;p29"/>
          <p:cNvSpPr txBox="1"/>
          <p:nvPr/>
        </p:nvSpPr>
        <p:spPr>
          <a:xfrm>
            <a:off x="8986889" y="4754280"/>
            <a:ext cx="2267814"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Seasoned Healthcare Executive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pic>
        <p:nvPicPr>
          <p:cNvPr id="275" name="Google Shape;275;p30"/>
          <p:cNvPicPr preferRelativeResize="0"/>
          <p:nvPr/>
        </p:nvPicPr>
        <p:blipFill rotWithShape="1">
          <a:blip r:embed="rId3">
            <a:alphaModFix/>
          </a:blip>
          <a:srcRect b="0" l="0" r="0" t="0"/>
          <a:stretch/>
        </p:blipFill>
        <p:spPr>
          <a:xfrm>
            <a:off x="173038" y="444499"/>
            <a:ext cx="2847975" cy="1000125"/>
          </a:xfrm>
          <a:prstGeom prst="rect">
            <a:avLst/>
          </a:prstGeom>
          <a:noFill/>
          <a:ln>
            <a:noFill/>
          </a:ln>
        </p:spPr>
      </p:pic>
      <p:sp>
        <p:nvSpPr>
          <p:cNvPr id="276" name="Google Shape;276;p30"/>
          <p:cNvSpPr/>
          <p:nvPr/>
        </p:nvSpPr>
        <p:spPr>
          <a:xfrm>
            <a:off x="0" y="3162300"/>
            <a:ext cx="5080000" cy="3695700"/>
          </a:xfrm>
          <a:prstGeom prst="rtTriangle">
            <a:avLst/>
          </a:prstGeom>
          <a:solidFill>
            <a:srgbClr val="F4F4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77" name="Google Shape;277;p30"/>
          <p:cNvPicPr preferRelativeResize="0"/>
          <p:nvPr/>
        </p:nvPicPr>
        <p:blipFill rotWithShape="1">
          <a:blip r:embed="rId4">
            <a:alphaModFix/>
          </a:blip>
          <a:srcRect b="0" l="0" r="0" t="0"/>
          <a:stretch/>
        </p:blipFill>
        <p:spPr>
          <a:xfrm>
            <a:off x="167506" y="5010150"/>
            <a:ext cx="2226447" cy="1616108"/>
          </a:xfrm>
          <a:prstGeom prst="rect">
            <a:avLst/>
          </a:prstGeom>
          <a:noFill/>
          <a:ln>
            <a:noFill/>
          </a:ln>
        </p:spPr>
      </p:pic>
      <p:sp>
        <p:nvSpPr>
          <p:cNvPr id="278" name="Google Shape;278;p30"/>
          <p:cNvSpPr/>
          <p:nvPr/>
        </p:nvSpPr>
        <p:spPr>
          <a:xfrm rot="5400000">
            <a:off x="-224631" y="224631"/>
            <a:ext cx="4640262" cy="4191000"/>
          </a:xfrm>
          <a:prstGeom prst="rtTriangle">
            <a:avLst/>
          </a:prstGeom>
          <a:noFill/>
          <a:ln cap="flat" cmpd="sng" w="12700">
            <a:solidFill>
              <a:srgbClr val="B8D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79" name="Google Shape;279;p30"/>
          <p:cNvPicPr preferRelativeResize="0"/>
          <p:nvPr/>
        </p:nvPicPr>
        <p:blipFill rotWithShape="1">
          <a:blip r:embed="rId5">
            <a:alphaModFix/>
          </a:blip>
          <a:srcRect b="46545" l="69633" r="4793" t="3073"/>
          <a:stretch/>
        </p:blipFill>
        <p:spPr>
          <a:xfrm>
            <a:off x="9139285" y="1800873"/>
            <a:ext cx="1466096" cy="1913642"/>
          </a:xfrm>
          <a:prstGeom prst="rect">
            <a:avLst/>
          </a:prstGeom>
          <a:noFill/>
          <a:ln>
            <a:noFill/>
          </a:ln>
        </p:spPr>
      </p:pic>
      <p:sp>
        <p:nvSpPr>
          <p:cNvPr id="280" name="Google Shape;280;p30"/>
          <p:cNvSpPr txBox="1"/>
          <p:nvPr/>
        </p:nvSpPr>
        <p:spPr>
          <a:xfrm>
            <a:off x="3852396" y="485278"/>
            <a:ext cx="7255603"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rgbClr val="7DB2D6"/>
                </a:solidFill>
                <a:latin typeface="Calibri"/>
                <a:ea typeface="Calibri"/>
                <a:cs typeface="Calibri"/>
                <a:sym typeface="Calibri"/>
              </a:rPr>
              <a:t>Health AI Market</a:t>
            </a:r>
            <a:endParaRPr/>
          </a:p>
        </p:txBody>
      </p:sp>
      <p:sp>
        <p:nvSpPr>
          <p:cNvPr id="281" name="Google Shape;281;p30"/>
          <p:cNvSpPr txBox="1"/>
          <p:nvPr/>
        </p:nvSpPr>
        <p:spPr>
          <a:xfrm>
            <a:off x="7480198" y="5259264"/>
            <a:ext cx="3157977" cy="338554"/>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US" sz="1600">
                <a:solidFill>
                  <a:schemeClr val="dk1"/>
                </a:solidFill>
                <a:latin typeface="Calibri"/>
                <a:ea typeface="Calibri"/>
                <a:cs typeface="Calibri"/>
                <a:sym typeface="Calibri"/>
              </a:rPr>
              <a:t>Source: Digital Authority Partners</a:t>
            </a:r>
            <a:endParaRPr/>
          </a:p>
        </p:txBody>
      </p:sp>
      <p:sp>
        <p:nvSpPr>
          <p:cNvPr id="282" name="Google Shape;282;p30"/>
          <p:cNvSpPr txBox="1"/>
          <p:nvPr/>
        </p:nvSpPr>
        <p:spPr>
          <a:xfrm>
            <a:off x="3296873" y="1705451"/>
            <a:ext cx="6575460" cy="34470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Artificial Intelligence makes </a:t>
            </a:r>
            <a:endParaRPr/>
          </a:p>
          <a:p>
            <a:pPr indent="0" lvl="0" marL="0" marR="0" rtl="0" algn="l">
              <a:spcBef>
                <a:spcPts val="0"/>
              </a:spcBef>
              <a:spcAft>
                <a:spcPts val="0"/>
              </a:spcAft>
              <a:buNone/>
            </a:pPr>
            <a:r>
              <a:rPr b="1" lang="en-US" sz="2800">
                <a:solidFill>
                  <a:schemeClr val="dk1"/>
                </a:solidFill>
                <a:latin typeface="Calibri"/>
                <a:ea typeface="Calibri"/>
                <a:cs typeface="Calibri"/>
                <a:sym typeface="Calibri"/>
              </a:rPr>
              <a:t>personalized treatment possible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84% </a:t>
            </a:r>
            <a:r>
              <a:rPr lang="en-US" sz="1800">
                <a:solidFill>
                  <a:schemeClr val="dk1"/>
                </a:solidFill>
                <a:latin typeface="Calibri"/>
                <a:ea typeface="Calibri"/>
                <a:cs typeface="Calibri"/>
                <a:sym typeface="Calibri"/>
              </a:rPr>
              <a:t>of industry leaders think artificial intelligence will soon </a:t>
            </a:r>
            <a:r>
              <a:rPr b="1" lang="en-US" sz="1800">
                <a:solidFill>
                  <a:schemeClr val="accent1"/>
                </a:solidFill>
                <a:latin typeface="Calibri"/>
                <a:ea typeface="Calibri"/>
                <a:cs typeface="Calibri"/>
                <a:sym typeface="Calibri"/>
              </a:rPr>
              <a:t>transform healthcare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The </a:t>
            </a:r>
            <a:r>
              <a:rPr b="1" lang="en-US" sz="1800">
                <a:solidFill>
                  <a:schemeClr val="accent1"/>
                </a:solidFill>
                <a:latin typeface="Calibri"/>
                <a:ea typeface="Calibri"/>
                <a:cs typeface="Calibri"/>
                <a:sym typeface="Calibri"/>
              </a:rPr>
              <a:t>healthcare AI-powered tools </a:t>
            </a:r>
            <a:r>
              <a:rPr lang="en-US" sz="1800">
                <a:solidFill>
                  <a:schemeClr val="dk1"/>
                </a:solidFill>
                <a:latin typeface="Calibri"/>
                <a:ea typeface="Calibri"/>
                <a:cs typeface="Calibri"/>
                <a:sym typeface="Calibri"/>
              </a:rPr>
              <a:t>market will exceed </a:t>
            </a:r>
            <a:r>
              <a:rPr b="1" lang="en-US" sz="2400">
                <a:solidFill>
                  <a:schemeClr val="dk1"/>
                </a:solidFill>
                <a:latin typeface="Calibri"/>
                <a:ea typeface="Calibri"/>
                <a:cs typeface="Calibri"/>
                <a:sym typeface="Calibri"/>
              </a:rPr>
              <a:t>$34 billion </a:t>
            </a:r>
            <a:r>
              <a:rPr lang="en-US" sz="1800">
                <a:solidFill>
                  <a:schemeClr val="dk1"/>
                </a:solidFill>
                <a:latin typeface="Calibri"/>
                <a:ea typeface="Calibri"/>
                <a:cs typeface="Calibri"/>
                <a:sym typeface="Calibri"/>
              </a:rPr>
              <a:t>by 2025</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The number of active AI startups has increased </a:t>
            </a:r>
            <a:r>
              <a:rPr b="1" lang="en-US" sz="2400">
                <a:solidFill>
                  <a:schemeClr val="dk1"/>
                </a:solidFill>
                <a:latin typeface="Calibri"/>
                <a:ea typeface="Calibri"/>
                <a:cs typeface="Calibri"/>
                <a:sym typeface="Calibri"/>
              </a:rPr>
              <a:t>14-fold</a:t>
            </a:r>
            <a:r>
              <a:rPr lang="en-US" sz="1800">
                <a:solidFill>
                  <a:schemeClr val="dk1"/>
                </a:solidFill>
                <a:latin typeface="Calibri"/>
                <a:ea typeface="Calibri"/>
                <a:cs typeface="Calibri"/>
                <a:sym typeface="Calibri"/>
              </a:rPr>
              <a:t> since 2020</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pic>
        <p:nvPicPr>
          <p:cNvPr id="287" name="Google Shape;287;p31"/>
          <p:cNvPicPr preferRelativeResize="0"/>
          <p:nvPr/>
        </p:nvPicPr>
        <p:blipFill rotWithShape="1">
          <a:blip r:embed="rId3">
            <a:alphaModFix/>
          </a:blip>
          <a:srcRect b="0" l="0" r="0" t="0"/>
          <a:stretch/>
        </p:blipFill>
        <p:spPr>
          <a:xfrm>
            <a:off x="173038" y="444499"/>
            <a:ext cx="2847975" cy="1000125"/>
          </a:xfrm>
          <a:prstGeom prst="rect">
            <a:avLst/>
          </a:prstGeom>
          <a:noFill/>
          <a:ln>
            <a:noFill/>
          </a:ln>
        </p:spPr>
      </p:pic>
      <p:sp>
        <p:nvSpPr>
          <p:cNvPr id="288" name="Google Shape;288;p31"/>
          <p:cNvSpPr/>
          <p:nvPr/>
        </p:nvSpPr>
        <p:spPr>
          <a:xfrm>
            <a:off x="0" y="3162300"/>
            <a:ext cx="5080000" cy="3695700"/>
          </a:xfrm>
          <a:prstGeom prst="rtTriangle">
            <a:avLst/>
          </a:prstGeom>
          <a:solidFill>
            <a:srgbClr val="F4F4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9" name="Google Shape;289;p31"/>
          <p:cNvPicPr preferRelativeResize="0"/>
          <p:nvPr/>
        </p:nvPicPr>
        <p:blipFill rotWithShape="1">
          <a:blip r:embed="rId4">
            <a:alphaModFix/>
          </a:blip>
          <a:srcRect b="0" l="0" r="0" t="0"/>
          <a:stretch/>
        </p:blipFill>
        <p:spPr>
          <a:xfrm>
            <a:off x="167506" y="5010150"/>
            <a:ext cx="2226447" cy="1616108"/>
          </a:xfrm>
          <a:prstGeom prst="rect">
            <a:avLst/>
          </a:prstGeom>
          <a:noFill/>
          <a:ln>
            <a:noFill/>
          </a:ln>
        </p:spPr>
      </p:pic>
      <p:sp>
        <p:nvSpPr>
          <p:cNvPr id="290" name="Google Shape;290;p31"/>
          <p:cNvSpPr/>
          <p:nvPr/>
        </p:nvSpPr>
        <p:spPr>
          <a:xfrm rot="5400000">
            <a:off x="-224631" y="224631"/>
            <a:ext cx="4640262" cy="4191000"/>
          </a:xfrm>
          <a:prstGeom prst="rtTriangle">
            <a:avLst/>
          </a:prstGeom>
          <a:noFill/>
          <a:ln cap="flat" cmpd="sng" w="12700">
            <a:solidFill>
              <a:srgbClr val="B8D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31"/>
          <p:cNvSpPr txBox="1"/>
          <p:nvPr/>
        </p:nvSpPr>
        <p:spPr>
          <a:xfrm>
            <a:off x="2833206" y="3143"/>
            <a:ext cx="8995412" cy="169277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ctr">
              <a:spcBef>
                <a:spcPts val="0"/>
              </a:spcBef>
              <a:spcAft>
                <a:spcPts val="0"/>
              </a:spcAft>
              <a:buNone/>
            </a:pPr>
            <a:r>
              <a:rPr lang="en-US" sz="4000">
                <a:solidFill>
                  <a:srgbClr val="7DB2D6"/>
                </a:solidFill>
                <a:latin typeface="Calibri"/>
                <a:ea typeface="Calibri"/>
                <a:cs typeface="Calibri"/>
                <a:sym typeface="Calibri"/>
              </a:rPr>
              <a:t>Healthcare AI Funding</a:t>
            </a:r>
            <a:endParaRPr/>
          </a:p>
          <a:p>
            <a:pPr indent="0" lvl="0" marL="0" marR="0" rtl="0" algn="ctr">
              <a:spcBef>
                <a:spcPts val="0"/>
              </a:spcBef>
              <a:spcAft>
                <a:spcPts val="0"/>
              </a:spcAft>
              <a:buNone/>
            </a:pPr>
            <a:r>
              <a:t/>
            </a:r>
            <a:endParaRPr sz="3200">
              <a:solidFill>
                <a:srgbClr val="7DB2D6"/>
              </a:solidFill>
              <a:latin typeface="Calibri"/>
              <a:ea typeface="Calibri"/>
              <a:cs typeface="Calibri"/>
              <a:sym typeface="Calibri"/>
            </a:endParaRPr>
          </a:p>
        </p:txBody>
      </p:sp>
      <p:pic>
        <p:nvPicPr>
          <p:cNvPr id="292" name="Google Shape;292;p31"/>
          <p:cNvPicPr preferRelativeResize="0"/>
          <p:nvPr/>
        </p:nvPicPr>
        <p:blipFill rotWithShape="1">
          <a:blip r:embed="rId5">
            <a:alphaModFix/>
          </a:blip>
          <a:srcRect b="0" l="0" r="0" t="0"/>
          <a:stretch/>
        </p:blipFill>
        <p:spPr>
          <a:xfrm>
            <a:off x="3245047" y="1609708"/>
            <a:ext cx="7985786" cy="471026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pic>
        <p:nvPicPr>
          <p:cNvPr id="297" name="Google Shape;297;p32"/>
          <p:cNvPicPr preferRelativeResize="0"/>
          <p:nvPr/>
        </p:nvPicPr>
        <p:blipFill rotWithShape="1">
          <a:blip r:embed="rId3">
            <a:alphaModFix/>
          </a:blip>
          <a:srcRect b="0" l="0" r="0" t="0"/>
          <a:stretch/>
        </p:blipFill>
        <p:spPr>
          <a:xfrm>
            <a:off x="173038" y="444499"/>
            <a:ext cx="2847975" cy="1000125"/>
          </a:xfrm>
          <a:prstGeom prst="rect">
            <a:avLst/>
          </a:prstGeom>
          <a:noFill/>
          <a:ln>
            <a:noFill/>
          </a:ln>
        </p:spPr>
      </p:pic>
      <p:sp>
        <p:nvSpPr>
          <p:cNvPr id="298" name="Google Shape;298;p32"/>
          <p:cNvSpPr/>
          <p:nvPr/>
        </p:nvSpPr>
        <p:spPr>
          <a:xfrm>
            <a:off x="0" y="3162300"/>
            <a:ext cx="5080000" cy="3695700"/>
          </a:xfrm>
          <a:prstGeom prst="rtTriangle">
            <a:avLst/>
          </a:prstGeom>
          <a:solidFill>
            <a:srgbClr val="F4F4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9" name="Google Shape;299;p32"/>
          <p:cNvPicPr preferRelativeResize="0"/>
          <p:nvPr/>
        </p:nvPicPr>
        <p:blipFill rotWithShape="1">
          <a:blip r:embed="rId4">
            <a:alphaModFix/>
          </a:blip>
          <a:srcRect b="0" l="0" r="0" t="0"/>
          <a:stretch/>
        </p:blipFill>
        <p:spPr>
          <a:xfrm>
            <a:off x="167506" y="5010150"/>
            <a:ext cx="2226447" cy="1616108"/>
          </a:xfrm>
          <a:prstGeom prst="rect">
            <a:avLst/>
          </a:prstGeom>
          <a:noFill/>
          <a:ln>
            <a:noFill/>
          </a:ln>
        </p:spPr>
      </p:pic>
      <p:sp>
        <p:nvSpPr>
          <p:cNvPr id="300" name="Google Shape;300;p32"/>
          <p:cNvSpPr/>
          <p:nvPr/>
        </p:nvSpPr>
        <p:spPr>
          <a:xfrm rot="5400000">
            <a:off x="-224631" y="224631"/>
            <a:ext cx="4640262" cy="4191000"/>
          </a:xfrm>
          <a:prstGeom prst="rtTriangle">
            <a:avLst/>
          </a:prstGeom>
          <a:noFill/>
          <a:ln cap="flat" cmpd="sng" w="12700">
            <a:solidFill>
              <a:srgbClr val="B8D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32"/>
          <p:cNvSpPr txBox="1"/>
          <p:nvPr/>
        </p:nvSpPr>
        <p:spPr>
          <a:xfrm>
            <a:off x="2946177" y="2443966"/>
            <a:ext cx="8300000" cy="15696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US" sz="3200">
                <a:solidFill>
                  <a:schemeClr val="dk1"/>
                </a:solidFill>
                <a:latin typeface="Calibri"/>
                <a:ea typeface="Calibri"/>
                <a:cs typeface="Calibri"/>
                <a:sym typeface="Calibri"/>
              </a:rPr>
              <a:t>Investing in Solutions that Diagnose Illnesses Earlier, More Accurately, and Less Invasively, using Artificial Intelligence and Big Data </a:t>
            </a:r>
            <a:endParaRPr sz="3200">
              <a:solidFill>
                <a:schemeClr val="dk1"/>
              </a:solidFill>
              <a:latin typeface="Calibri"/>
              <a:ea typeface="Calibri"/>
              <a:cs typeface="Calibri"/>
              <a:sym typeface="Calibri"/>
            </a:endParaRPr>
          </a:p>
        </p:txBody>
      </p:sp>
      <p:sp>
        <p:nvSpPr>
          <p:cNvPr id="302" name="Google Shape;302;p32"/>
          <p:cNvSpPr txBox="1"/>
          <p:nvPr/>
        </p:nvSpPr>
        <p:spPr>
          <a:xfrm>
            <a:off x="3260664" y="1022970"/>
            <a:ext cx="7255603"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rgbClr val="7DB2D6"/>
                </a:solidFill>
                <a:latin typeface="Calibri"/>
                <a:ea typeface="Calibri"/>
                <a:cs typeface="Calibri"/>
                <a:sym typeface="Calibri"/>
              </a:rPr>
              <a:t>DigitalDx Ventures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pic>
        <p:nvPicPr>
          <p:cNvPr id="100" name="Google Shape;100;p15"/>
          <p:cNvPicPr preferRelativeResize="0"/>
          <p:nvPr/>
        </p:nvPicPr>
        <p:blipFill rotWithShape="1">
          <a:blip r:embed="rId3">
            <a:alphaModFix/>
          </a:blip>
          <a:srcRect b="0" l="0" r="0" t="0"/>
          <a:stretch/>
        </p:blipFill>
        <p:spPr>
          <a:xfrm>
            <a:off x="173038" y="444499"/>
            <a:ext cx="2847975" cy="1000125"/>
          </a:xfrm>
          <a:prstGeom prst="rect">
            <a:avLst/>
          </a:prstGeom>
          <a:noFill/>
          <a:ln>
            <a:noFill/>
          </a:ln>
        </p:spPr>
      </p:pic>
      <p:sp>
        <p:nvSpPr>
          <p:cNvPr id="101" name="Google Shape;101;p15"/>
          <p:cNvSpPr/>
          <p:nvPr/>
        </p:nvSpPr>
        <p:spPr>
          <a:xfrm>
            <a:off x="0" y="3162300"/>
            <a:ext cx="5080000" cy="3695700"/>
          </a:xfrm>
          <a:prstGeom prst="rtTriangle">
            <a:avLst/>
          </a:prstGeom>
          <a:solidFill>
            <a:srgbClr val="F4F4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2" name="Google Shape;102;p15"/>
          <p:cNvPicPr preferRelativeResize="0"/>
          <p:nvPr/>
        </p:nvPicPr>
        <p:blipFill rotWithShape="1">
          <a:blip r:embed="rId4">
            <a:alphaModFix/>
          </a:blip>
          <a:srcRect b="0" l="0" r="0" t="0"/>
          <a:stretch/>
        </p:blipFill>
        <p:spPr>
          <a:xfrm>
            <a:off x="167506" y="5010150"/>
            <a:ext cx="2226447" cy="1616108"/>
          </a:xfrm>
          <a:prstGeom prst="rect">
            <a:avLst/>
          </a:prstGeom>
          <a:noFill/>
          <a:ln>
            <a:noFill/>
          </a:ln>
        </p:spPr>
      </p:pic>
      <p:sp>
        <p:nvSpPr>
          <p:cNvPr id="103" name="Google Shape;103;p15"/>
          <p:cNvSpPr/>
          <p:nvPr/>
        </p:nvSpPr>
        <p:spPr>
          <a:xfrm rot="5400000">
            <a:off x="-224631" y="224631"/>
            <a:ext cx="4640262" cy="4191000"/>
          </a:xfrm>
          <a:prstGeom prst="rtTriangle">
            <a:avLst/>
          </a:prstGeom>
          <a:noFill/>
          <a:ln cap="flat" cmpd="sng" w="12700">
            <a:solidFill>
              <a:srgbClr val="B8D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4" name="Google Shape;104;p15"/>
          <p:cNvSpPr txBox="1"/>
          <p:nvPr/>
        </p:nvSpPr>
        <p:spPr>
          <a:xfrm>
            <a:off x="2377163" y="1476200"/>
            <a:ext cx="9469677" cy="390876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n-US" sz="4000" u="none" cap="none" strike="noStrike">
                <a:solidFill>
                  <a:srgbClr val="7DB2D6"/>
                </a:solidFill>
                <a:latin typeface="Calibri"/>
                <a:ea typeface="Calibri"/>
                <a:cs typeface="Calibri"/>
                <a:sym typeface="Calibri"/>
              </a:rPr>
              <a:t>The Healthcare Fund of the Future is Here:</a:t>
            </a:r>
            <a:endParaRPr/>
          </a:p>
          <a:p>
            <a:pPr indent="0" lvl="0" marL="0" marR="0" rtl="0" algn="ctr">
              <a:spcBef>
                <a:spcPts val="0"/>
              </a:spcBef>
              <a:spcAft>
                <a:spcPts val="0"/>
              </a:spcAft>
              <a:buNone/>
            </a:pPr>
            <a:r>
              <a:rPr b="0" i="0" lang="en-US" sz="3200" u="none" cap="none" strike="noStrike">
                <a:solidFill>
                  <a:srgbClr val="7DB2D6"/>
                </a:solidFill>
                <a:latin typeface="Calibri"/>
                <a:ea typeface="Calibri"/>
                <a:cs typeface="Calibri"/>
                <a:sym typeface="Calibri"/>
              </a:rPr>
              <a:t> </a:t>
            </a:r>
            <a:endParaRPr/>
          </a:p>
          <a:p>
            <a:pPr indent="0" lvl="0" marL="0" marR="0" rtl="0" algn="ctr">
              <a:spcBef>
                <a:spcPts val="0"/>
              </a:spcBef>
              <a:spcAft>
                <a:spcPts val="0"/>
              </a:spcAft>
              <a:buNone/>
            </a:pPr>
            <a:r>
              <a:rPr b="0" i="0" lang="en-US" sz="3200" u="none" cap="none" strike="noStrike">
                <a:solidFill>
                  <a:schemeClr val="dk1"/>
                </a:solidFill>
                <a:latin typeface="Calibri"/>
                <a:ea typeface="Calibri"/>
                <a:cs typeface="Calibri"/>
                <a:sym typeface="Calibri"/>
              </a:rPr>
              <a:t>Woman-Founded</a:t>
            </a:r>
            <a:endParaRPr/>
          </a:p>
          <a:p>
            <a:pPr indent="0" lvl="0" marL="0" marR="0" rtl="0" algn="ctr">
              <a:spcBef>
                <a:spcPts val="0"/>
              </a:spcBef>
              <a:spcAft>
                <a:spcPts val="0"/>
              </a:spcAft>
              <a:buNone/>
            </a:pPr>
            <a:r>
              <a:rPr b="0" i="0" lang="en-US" sz="3200" u="none" cap="none" strike="noStrike">
                <a:solidFill>
                  <a:schemeClr val="dk1"/>
                </a:solidFill>
                <a:latin typeface="Calibri"/>
                <a:ea typeface="Calibri"/>
                <a:cs typeface="Calibri"/>
                <a:sym typeface="Calibri"/>
              </a:rPr>
              <a:t>Woman-Led</a:t>
            </a:r>
            <a:endParaRPr/>
          </a:p>
          <a:p>
            <a:pPr indent="0" lvl="0" marL="0" marR="0" rtl="0" algn="ctr">
              <a:spcBef>
                <a:spcPts val="0"/>
              </a:spcBef>
              <a:spcAft>
                <a:spcPts val="0"/>
              </a:spcAft>
              <a:buNone/>
            </a:pPr>
            <a:r>
              <a:rPr b="0" i="0" lang="en-US" sz="3200" u="none" cap="none" strike="noStrike">
                <a:solidFill>
                  <a:schemeClr val="dk1"/>
                </a:solidFill>
                <a:latin typeface="Calibri"/>
                <a:ea typeface="Calibri"/>
                <a:cs typeface="Calibri"/>
                <a:sym typeface="Calibri"/>
              </a:rPr>
              <a:t>Investing in Women Healthcare Innovators</a:t>
            </a:r>
            <a:endParaRPr/>
          </a:p>
          <a:p>
            <a:pPr indent="0" lvl="0" marL="0" marR="0" rtl="0" algn="ctr">
              <a:spcBef>
                <a:spcPts val="0"/>
              </a:spcBef>
              <a:spcAft>
                <a:spcPts val="0"/>
              </a:spcAft>
              <a:buNone/>
            </a:pPr>
            <a:r>
              <a:t/>
            </a:r>
            <a:endParaRPr b="0" i="0" sz="4000" u="none" cap="none" strike="noStrike">
              <a:solidFill>
                <a:schemeClr val="dk1"/>
              </a:solidFill>
              <a:latin typeface="Calibri"/>
              <a:ea typeface="Calibri"/>
              <a:cs typeface="Calibri"/>
              <a:sym typeface="Calibri"/>
            </a:endParaRPr>
          </a:p>
        </p:txBody>
      </p:sp>
      <p:sp>
        <p:nvSpPr>
          <p:cNvPr id="105" name="Google Shape;105;p15"/>
          <p:cNvSpPr/>
          <p:nvPr/>
        </p:nvSpPr>
        <p:spPr>
          <a:xfrm>
            <a:off x="2831098" y="5419219"/>
            <a:ext cx="8817405"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1" lang="en-US" sz="1200" u="none" cap="none" strike="noStrike">
                <a:solidFill>
                  <a:srgbClr val="666666"/>
                </a:solidFill>
                <a:latin typeface="Calibri"/>
                <a:ea typeface="Calibri"/>
                <a:cs typeface="Calibri"/>
                <a:sym typeface="Calibri"/>
              </a:rPr>
              <a:t>This presentation does not represent an offer to sell or a solicitation of an offer to buy any security. Any such offer must be made pursuant to a private placement memorandum or other definitive legal documentation prepared by the fund manager (the “Offering Documents”). Securities described in the Offering Documents will be offered through Bequia Securities, LLC: a registered broker dealer, Member FINRA/SIPC, 22 Mill Street, Suite 303, Arlington, MA 02476. Only individuals and entities qualifying as “accredited investors” as defined by the SEC are allowed to invest in these Securities. Potential investors in the fund should carefully consider the risk factors contained in the Offering Documents before making an investment.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33"/>
          <p:cNvSpPr/>
          <p:nvPr/>
        </p:nvSpPr>
        <p:spPr>
          <a:xfrm>
            <a:off x="0" y="3162300"/>
            <a:ext cx="5080000" cy="3695700"/>
          </a:xfrm>
          <a:prstGeom prst="rtTriangle">
            <a:avLst/>
          </a:prstGeom>
          <a:solidFill>
            <a:srgbClr val="F4F4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33"/>
          <p:cNvSpPr txBox="1"/>
          <p:nvPr>
            <p:ph idx="1" type="body"/>
          </p:nvPr>
        </p:nvSpPr>
        <p:spPr>
          <a:xfrm>
            <a:off x="3021012" y="1970266"/>
            <a:ext cx="8491050" cy="45552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chemeClr val="dk1"/>
              </a:buClr>
              <a:buSzPts val="1800"/>
              <a:buNone/>
            </a:pPr>
            <a:r>
              <a:rPr b="1" lang="en-US" sz="2200"/>
              <a:t>		Detecting Alzheimer’s Disease in Eye Scans</a:t>
            </a:r>
            <a:endParaRPr b="1" i="1" sz="2200"/>
          </a:p>
          <a:p>
            <a:pPr indent="-334423" lvl="0" marL="609585" rtl="0" algn="l">
              <a:lnSpc>
                <a:spcPct val="90000"/>
              </a:lnSpc>
              <a:spcBef>
                <a:spcPts val="2133"/>
              </a:spcBef>
              <a:spcAft>
                <a:spcPts val="0"/>
              </a:spcAft>
              <a:buClr>
                <a:schemeClr val="dk1"/>
              </a:buClr>
              <a:buSzPts val="1400"/>
              <a:buNone/>
            </a:pPr>
            <a:r>
              <a:t/>
            </a:r>
            <a:endParaRPr sz="2000"/>
          </a:p>
          <a:p>
            <a:pPr indent="-423323" lvl="0" marL="609585" rtl="0" algn="l">
              <a:lnSpc>
                <a:spcPct val="90000"/>
              </a:lnSpc>
              <a:spcBef>
                <a:spcPts val="0"/>
              </a:spcBef>
              <a:spcAft>
                <a:spcPts val="0"/>
              </a:spcAft>
              <a:buClr>
                <a:schemeClr val="dk1"/>
              </a:buClr>
              <a:buSzPts val="1400"/>
              <a:buChar char="●"/>
            </a:pPr>
            <a:r>
              <a:rPr lang="en-US" sz="2000"/>
              <a:t>First Alzheimer’s diagnostic to receive FDA Breakthrough designation</a:t>
            </a:r>
            <a:endParaRPr/>
          </a:p>
          <a:p>
            <a:pPr indent="-423323" lvl="0" marL="609585" rtl="0" algn="l">
              <a:lnSpc>
                <a:spcPct val="90000"/>
              </a:lnSpc>
              <a:spcBef>
                <a:spcPts val="0"/>
              </a:spcBef>
              <a:spcAft>
                <a:spcPts val="0"/>
              </a:spcAft>
              <a:buClr>
                <a:schemeClr val="dk1"/>
              </a:buClr>
              <a:buSzPts val="1400"/>
              <a:buChar char="●"/>
            </a:pPr>
            <a:r>
              <a:rPr lang="en-US" sz="2000"/>
              <a:t>90% accuracy; shows results not visible by conventional imaging</a:t>
            </a:r>
            <a:endParaRPr/>
          </a:p>
          <a:p>
            <a:pPr indent="-423323" lvl="0" marL="609585" rtl="0" algn="l">
              <a:lnSpc>
                <a:spcPct val="90000"/>
              </a:lnSpc>
              <a:spcBef>
                <a:spcPts val="0"/>
              </a:spcBef>
              <a:spcAft>
                <a:spcPts val="0"/>
              </a:spcAft>
              <a:buClr>
                <a:schemeClr val="dk1"/>
              </a:buClr>
              <a:buSzPts val="1400"/>
              <a:buChar char="●"/>
            </a:pPr>
            <a:r>
              <a:rPr lang="en-US" sz="2000"/>
              <a:t>Multi-spectral imaging of retina produces 1 gig of data per person</a:t>
            </a:r>
            <a:endParaRPr/>
          </a:p>
          <a:p>
            <a:pPr indent="-423323" lvl="0" marL="609585" rtl="0" algn="l">
              <a:lnSpc>
                <a:spcPct val="90000"/>
              </a:lnSpc>
              <a:spcBef>
                <a:spcPts val="0"/>
              </a:spcBef>
              <a:spcAft>
                <a:spcPts val="0"/>
              </a:spcAft>
              <a:buClr>
                <a:schemeClr val="dk1"/>
              </a:buClr>
              <a:buSzPts val="1400"/>
              <a:buChar char="●"/>
            </a:pPr>
            <a:r>
              <a:rPr lang="en-US" sz="2000"/>
              <a:t>Applies machine learning to farm data for insights on brain health</a:t>
            </a:r>
            <a:endParaRPr sz="2000"/>
          </a:p>
          <a:p>
            <a:pPr indent="-423323" lvl="0" marL="609585" rtl="0" algn="l">
              <a:lnSpc>
                <a:spcPct val="90000"/>
              </a:lnSpc>
              <a:spcBef>
                <a:spcPts val="0"/>
              </a:spcBef>
              <a:spcAft>
                <a:spcPts val="0"/>
              </a:spcAft>
              <a:buClr>
                <a:schemeClr val="dk1"/>
              </a:buClr>
              <a:buSzPts val="1400"/>
              <a:buChar char="●"/>
            </a:pPr>
            <a:r>
              <a:rPr lang="en-US" sz="2000"/>
              <a:t>Alzheimer’s and dementia spending is $800B globally, with a $12.5B global screening market</a:t>
            </a:r>
            <a:endParaRPr sz="2000"/>
          </a:p>
          <a:p>
            <a:pPr indent="-423323" lvl="0" marL="609585" rtl="0" algn="l">
              <a:lnSpc>
                <a:spcPct val="90000"/>
              </a:lnSpc>
              <a:spcBef>
                <a:spcPts val="0"/>
              </a:spcBef>
              <a:spcAft>
                <a:spcPts val="0"/>
              </a:spcAft>
              <a:buClr>
                <a:schemeClr val="dk1"/>
              </a:buClr>
              <a:buSzPts val="1400"/>
              <a:buChar char="●"/>
            </a:pPr>
            <a:r>
              <a:rPr lang="en-US" sz="2000"/>
              <a:t>No accurate early diagnostic; current tests only 60%-70% accurate with 25% false positives and 39% false negatives</a:t>
            </a:r>
            <a:endParaRPr sz="2000"/>
          </a:p>
          <a:p>
            <a:pPr indent="0" lvl="0" marL="0" rtl="0" algn="l">
              <a:lnSpc>
                <a:spcPct val="90000"/>
              </a:lnSpc>
              <a:spcBef>
                <a:spcPts val="2133"/>
              </a:spcBef>
              <a:spcAft>
                <a:spcPts val="2133"/>
              </a:spcAft>
              <a:buClr>
                <a:schemeClr val="dk1"/>
              </a:buClr>
              <a:buSzPts val="1800"/>
              <a:buNone/>
            </a:pPr>
            <a:r>
              <a:rPr b="1" lang="en-US" sz="2000"/>
              <a:t>Recently closed next round of funding at substantial valuation increase </a:t>
            </a:r>
            <a:endParaRPr b="1" sz="2000"/>
          </a:p>
        </p:txBody>
      </p:sp>
      <p:pic>
        <p:nvPicPr>
          <p:cNvPr id="309" name="Google Shape;309;p33"/>
          <p:cNvPicPr preferRelativeResize="0"/>
          <p:nvPr/>
        </p:nvPicPr>
        <p:blipFill rotWithShape="1">
          <a:blip r:embed="rId3">
            <a:alphaModFix/>
          </a:blip>
          <a:srcRect b="0" l="0" r="0" t="0"/>
          <a:stretch/>
        </p:blipFill>
        <p:spPr>
          <a:xfrm>
            <a:off x="173038" y="444499"/>
            <a:ext cx="2847975" cy="1000125"/>
          </a:xfrm>
          <a:prstGeom prst="rect">
            <a:avLst/>
          </a:prstGeom>
          <a:noFill/>
          <a:ln>
            <a:noFill/>
          </a:ln>
        </p:spPr>
      </p:pic>
      <p:pic>
        <p:nvPicPr>
          <p:cNvPr id="310" name="Google Shape;310;p33"/>
          <p:cNvPicPr preferRelativeResize="0"/>
          <p:nvPr/>
        </p:nvPicPr>
        <p:blipFill rotWithShape="1">
          <a:blip r:embed="rId4">
            <a:alphaModFix/>
          </a:blip>
          <a:srcRect b="0" l="0" r="0" t="0"/>
          <a:stretch/>
        </p:blipFill>
        <p:spPr>
          <a:xfrm>
            <a:off x="167506" y="5010150"/>
            <a:ext cx="2226447" cy="1616108"/>
          </a:xfrm>
          <a:prstGeom prst="rect">
            <a:avLst/>
          </a:prstGeom>
          <a:noFill/>
          <a:ln>
            <a:noFill/>
          </a:ln>
        </p:spPr>
      </p:pic>
      <p:sp>
        <p:nvSpPr>
          <p:cNvPr id="311" name="Google Shape;311;p33"/>
          <p:cNvSpPr/>
          <p:nvPr/>
        </p:nvSpPr>
        <p:spPr>
          <a:xfrm rot="5400000">
            <a:off x="-224631" y="224631"/>
            <a:ext cx="4640262" cy="4191000"/>
          </a:xfrm>
          <a:prstGeom prst="rtTriangle">
            <a:avLst/>
          </a:prstGeom>
          <a:noFill/>
          <a:ln cap="flat" cmpd="sng" w="12700">
            <a:solidFill>
              <a:srgbClr val="B8D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12" name="Google Shape;312;p33"/>
          <p:cNvPicPr preferRelativeResize="0"/>
          <p:nvPr/>
        </p:nvPicPr>
        <p:blipFill rotWithShape="1">
          <a:blip r:embed="rId5">
            <a:alphaModFix/>
          </a:blip>
          <a:srcRect b="0" l="0" r="0" t="0"/>
          <a:stretch/>
        </p:blipFill>
        <p:spPr>
          <a:xfrm>
            <a:off x="3476870" y="1454443"/>
            <a:ext cx="1245957" cy="1245957"/>
          </a:xfrm>
          <a:prstGeom prst="rect">
            <a:avLst/>
          </a:prstGeom>
          <a:noFill/>
          <a:ln>
            <a:noFill/>
          </a:ln>
        </p:spPr>
      </p:pic>
      <p:sp>
        <p:nvSpPr>
          <p:cNvPr id="313" name="Google Shape;313;p33"/>
          <p:cNvSpPr txBox="1"/>
          <p:nvPr/>
        </p:nvSpPr>
        <p:spPr>
          <a:xfrm>
            <a:off x="3638735" y="519321"/>
            <a:ext cx="7255603"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rgbClr val="7DB2D6"/>
                </a:solidFill>
                <a:latin typeface="Calibri"/>
                <a:ea typeface="Calibri"/>
                <a:cs typeface="Calibri"/>
                <a:sym typeface="Calibri"/>
              </a:rPr>
              <a:t>Examples of Fund Vision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34"/>
          <p:cNvSpPr txBox="1"/>
          <p:nvPr>
            <p:ph idx="1" type="body"/>
          </p:nvPr>
        </p:nvSpPr>
        <p:spPr>
          <a:xfrm>
            <a:off x="2393953" y="2631147"/>
            <a:ext cx="3933647" cy="2428327"/>
          </a:xfrm>
          <a:prstGeom prst="rect">
            <a:avLst/>
          </a:prstGeom>
          <a:noFill/>
          <a:ln>
            <a:noFill/>
          </a:ln>
        </p:spPr>
        <p:txBody>
          <a:bodyPr anchorCtr="0" anchor="t" bIns="91425" lIns="91425" spcFirstLastPara="1" rIns="91425" wrap="square" tIns="91425">
            <a:noAutofit/>
          </a:bodyPr>
          <a:lstStyle/>
          <a:p>
            <a:pPr indent="-285750" lvl="0" marL="285750" rtl="0" algn="l">
              <a:lnSpc>
                <a:spcPct val="90000"/>
              </a:lnSpc>
              <a:spcBef>
                <a:spcPts val="0"/>
              </a:spcBef>
              <a:spcAft>
                <a:spcPts val="0"/>
              </a:spcAft>
              <a:buClr>
                <a:schemeClr val="dk1"/>
              </a:buClr>
              <a:buSzPts val="1800"/>
              <a:buChar char="•"/>
            </a:pPr>
            <a:r>
              <a:rPr lang="en-US" sz="1800"/>
              <a:t>LEAD INVESTOR: DDx led the round</a:t>
            </a:r>
            <a:endParaRPr sz="1800"/>
          </a:p>
          <a:p>
            <a:pPr indent="-285750" lvl="0" marL="285750" rtl="0" algn="l">
              <a:lnSpc>
                <a:spcPct val="90000"/>
              </a:lnSpc>
              <a:spcBef>
                <a:spcPts val="0"/>
              </a:spcBef>
              <a:spcAft>
                <a:spcPts val="0"/>
              </a:spcAft>
              <a:buClr>
                <a:schemeClr val="dk1"/>
              </a:buClr>
              <a:buSzPts val="1800"/>
              <a:buChar char="•"/>
            </a:pPr>
            <a:r>
              <a:rPr lang="en-US" sz="1800"/>
              <a:t>SERIES A: $15M, closed Mar 16, 2020</a:t>
            </a:r>
            <a:endParaRPr sz="1800"/>
          </a:p>
          <a:p>
            <a:pPr indent="-285750" lvl="0" marL="285750" rtl="0" algn="l">
              <a:lnSpc>
                <a:spcPct val="90000"/>
              </a:lnSpc>
              <a:spcBef>
                <a:spcPts val="0"/>
              </a:spcBef>
              <a:spcAft>
                <a:spcPts val="0"/>
              </a:spcAft>
              <a:buClr>
                <a:schemeClr val="dk1"/>
              </a:buClr>
              <a:buSzPts val="1800"/>
              <a:buChar char="•"/>
            </a:pPr>
            <a:r>
              <a:rPr lang="en-US" sz="1800"/>
              <a:t>DEAL TERMS: DDx negotiated super pro-rata rights, Board &amp; Observer seats</a:t>
            </a:r>
            <a:endParaRPr sz="1800"/>
          </a:p>
          <a:p>
            <a:pPr indent="-285750" lvl="0" marL="285750" rtl="0" algn="l">
              <a:lnSpc>
                <a:spcPct val="90000"/>
              </a:lnSpc>
              <a:spcBef>
                <a:spcPts val="0"/>
              </a:spcBef>
              <a:spcAft>
                <a:spcPts val="0"/>
              </a:spcAft>
              <a:buClr>
                <a:schemeClr val="dk1"/>
              </a:buClr>
              <a:buSzPts val="1800"/>
              <a:buChar char="•"/>
            </a:pPr>
            <a:r>
              <a:rPr lang="en-US" sz="1800"/>
              <a:t>UNIQUE OPPORTUNITY: DDx limited partners offered direct side-car investment opportunity to to meet demand</a:t>
            </a:r>
            <a:endParaRPr sz="1800"/>
          </a:p>
        </p:txBody>
      </p:sp>
      <p:pic>
        <p:nvPicPr>
          <p:cNvPr id="319" name="Google Shape;319;p34"/>
          <p:cNvPicPr preferRelativeResize="0"/>
          <p:nvPr/>
        </p:nvPicPr>
        <p:blipFill rotWithShape="1">
          <a:blip r:embed="rId3">
            <a:alphaModFix/>
          </a:blip>
          <a:srcRect b="0" l="0" r="0" t="0"/>
          <a:stretch/>
        </p:blipFill>
        <p:spPr>
          <a:xfrm>
            <a:off x="6530800" y="1965520"/>
            <a:ext cx="5458000" cy="4008880"/>
          </a:xfrm>
          <a:prstGeom prst="rect">
            <a:avLst/>
          </a:prstGeom>
          <a:noFill/>
          <a:ln>
            <a:noFill/>
          </a:ln>
        </p:spPr>
      </p:pic>
      <p:pic>
        <p:nvPicPr>
          <p:cNvPr id="320" name="Google Shape;320;p34"/>
          <p:cNvPicPr preferRelativeResize="0"/>
          <p:nvPr/>
        </p:nvPicPr>
        <p:blipFill rotWithShape="1">
          <a:blip r:embed="rId4">
            <a:alphaModFix/>
          </a:blip>
          <a:srcRect b="0" l="0" r="0" t="0"/>
          <a:stretch/>
        </p:blipFill>
        <p:spPr>
          <a:xfrm>
            <a:off x="173038" y="444499"/>
            <a:ext cx="2847975" cy="1000125"/>
          </a:xfrm>
          <a:prstGeom prst="rect">
            <a:avLst/>
          </a:prstGeom>
          <a:noFill/>
          <a:ln>
            <a:noFill/>
          </a:ln>
        </p:spPr>
      </p:pic>
      <p:sp>
        <p:nvSpPr>
          <p:cNvPr id="321" name="Google Shape;321;p34"/>
          <p:cNvSpPr/>
          <p:nvPr/>
        </p:nvSpPr>
        <p:spPr>
          <a:xfrm>
            <a:off x="0" y="3162300"/>
            <a:ext cx="5080000" cy="3695700"/>
          </a:xfrm>
          <a:prstGeom prst="rtTriangle">
            <a:avLst/>
          </a:prstGeom>
          <a:solidFill>
            <a:srgbClr val="F4F4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22" name="Google Shape;322;p34"/>
          <p:cNvPicPr preferRelativeResize="0"/>
          <p:nvPr/>
        </p:nvPicPr>
        <p:blipFill rotWithShape="1">
          <a:blip r:embed="rId5">
            <a:alphaModFix/>
          </a:blip>
          <a:srcRect b="0" l="0" r="0" t="0"/>
          <a:stretch/>
        </p:blipFill>
        <p:spPr>
          <a:xfrm>
            <a:off x="167506" y="5010150"/>
            <a:ext cx="2226447" cy="1616108"/>
          </a:xfrm>
          <a:prstGeom prst="rect">
            <a:avLst/>
          </a:prstGeom>
          <a:noFill/>
          <a:ln>
            <a:noFill/>
          </a:ln>
        </p:spPr>
      </p:pic>
      <p:sp>
        <p:nvSpPr>
          <p:cNvPr id="323" name="Google Shape;323;p34"/>
          <p:cNvSpPr/>
          <p:nvPr/>
        </p:nvSpPr>
        <p:spPr>
          <a:xfrm rot="5400000">
            <a:off x="-224631" y="224631"/>
            <a:ext cx="4640262" cy="4191000"/>
          </a:xfrm>
          <a:prstGeom prst="rtTriangle">
            <a:avLst/>
          </a:prstGeom>
          <a:noFill/>
          <a:ln cap="flat" cmpd="sng" w="12700">
            <a:solidFill>
              <a:srgbClr val="B8D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24" name="Google Shape;324;p34"/>
          <p:cNvPicPr preferRelativeResize="0"/>
          <p:nvPr/>
        </p:nvPicPr>
        <p:blipFill rotWithShape="1">
          <a:blip r:embed="rId6">
            <a:alphaModFix/>
          </a:blip>
          <a:srcRect b="0" l="0" r="0" t="0"/>
          <a:stretch/>
        </p:blipFill>
        <p:spPr>
          <a:xfrm>
            <a:off x="3771222" y="1252503"/>
            <a:ext cx="1245957" cy="1245957"/>
          </a:xfrm>
          <a:prstGeom prst="rect">
            <a:avLst/>
          </a:prstGeom>
          <a:noFill/>
          <a:ln>
            <a:noFill/>
          </a:ln>
        </p:spPr>
      </p:pic>
      <p:sp>
        <p:nvSpPr>
          <p:cNvPr id="325" name="Google Shape;325;p34"/>
          <p:cNvSpPr txBox="1"/>
          <p:nvPr/>
        </p:nvSpPr>
        <p:spPr>
          <a:xfrm>
            <a:off x="3771222" y="563935"/>
            <a:ext cx="7255603"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rgbClr val="7DB2D6"/>
                </a:solidFill>
                <a:latin typeface="Calibri"/>
                <a:ea typeface="Calibri"/>
                <a:cs typeface="Calibri"/>
                <a:sym typeface="Calibri"/>
              </a:rPr>
              <a:t>Examples of Fund Vision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35"/>
          <p:cNvSpPr/>
          <p:nvPr/>
        </p:nvSpPr>
        <p:spPr>
          <a:xfrm>
            <a:off x="0" y="3162300"/>
            <a:ext cx="5080000" cy="3695700"/>
          </a:xfrm>
          <a:prstGeom prst="rtTriangle">
            <a:avLst/>
          </a:prstGeom>
          <a:solidFill>
            <a:srgbClr val="F4F4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1" name="Google Shape;331;p35"/>
          <p:cNvSpPr txBox="1"/>
          <p:nvPr>
            <p:ph idx="1" type="body"/>
          </p:nvPr>
        </p:nvSpPr>
        <p:spPr>
          <a:xfrm>
            <a:off x="3021012" y="1885426"/>
            <a:ext cx="8491050" cy="45552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chemeClr val="dk1"/>
              </a:buClr>
              <a:buSzPts val="1800"/>
              <a:buNone/>
            </a:pPr>
            <a:r>
              <a:rPr b="1" lang="en-US" sz="2200"/>
              <a:t>		Video Inserted Here</a:t>
            </a:r>
            <a:endParaRPr/>
          </a:p>
          <a:p>
            <a:pPr indent="0" lvl="0" marL="0" rtl="0" algn="l">
              <a:lnSpc>
                <a:spcPct val="90000"/>
              </a:lnSpc>
              <a:spcBef>
                <a:spcPts val="0"/>
              </a:spcBef>
              <a:spcAft>
                <a:spcPts val="0"/>
              </a:spcAft>
              <a:buClr>
                <a:schemeClr val="dk1"/>
              </a:buClr>
              <a:buSzPts val="1800"/>
              <a:buNone/>
            </a:pPr>
            <a:r>
              <a:t/>
            </a:r>
            <a:endParaRPr b="1" i="1" sz="2200"/>
          </a:p>
          <a:p>
            <a:pPr indent="-334423" lvl="0" marL="609585" rtl="0" algn="l">
              <a:lnSpc>
                <a:spcPct val="90000"/>
              </a:lnSpc>
              <a:spcBef>
                <a:spcPts val="0"/>
              </a:spcBef>
              <a:spcAft>
                <a:spcPts val="0"/>
              </a:spcAft>
              <a:buClr>
                <a:schemeClr val="dk1"/>
              </a:buClr>
              <a:buSzPts val="1400"/>
              <a:buNone/>
            </a:pPr>
            <a:r>
              <a:t/>
            </a:r>
            <a:endParaRPr sz="2000"/>
          </a:p>
        </p:txBody>
      </p:sp>
      <p:pic>
        <p:nvPicPr>
          <p:cNvPr id="332" name="Google Shape;332;p35"/>
          <p:cNvPicPr preferRelativeResize="0"/>
          <p:nvPr/>
        </p:nvPicPr>
        <p:blipFill rotWithShape="1">
          <a:blip r:embed="rId3">
            <a:alphaModFix/>
          </a:blip>
          <a:srcRect b="0" l="0" r="0" t="0"/>
          <a:stretch/>
        </p:blipFill>
        <p:spPr>
          <a:xfrm>
            <a:off x="173038" y="444499"/>
            <a:ext cx="2847975" cy="1000125"/>
          </a:xfrm>
          <a:prstGeom prst="rect">
            <a:avLst/>
          </a:prstGeom>
          <a:noFill/>
          <a:ln>
            <a:noFill/>
          </a:ln>
        </p:spPr>
      </p:pic>
      <p:pic>
        <p:nvPicPr>
          <p:cNvPr id="333" name="Google Shape;333;p35"/>
          <p:cNvPicPr preferRelativeResize="0"/>
          <p:nvPr/>
        </p:nvPicPr>
        <p:blipFill rotWithShape="1">
          <a:blip r:embed="rId4">
            <a:alphaModFix/>
          </a:blip>
          <a:srcRect b="0" l="0" r="0" t="0"/>
          <a:stretch/>
        </p:blipFill>
        <p:spPr>
          <a:xfrm>
            <a:off x="167506" y="5010150"/>
            <a:ext cx="2226447" cy="1616108"/>
          </a:xfrm>
          <a:prstGeom prst="rect">
            <a:avLst/>
          </a:prstGeom>
          <a:noFill/>
          <a:ln>
            <a:noFill/>
          </a:ln>
        </p:spPr>
      </p:pic>
      <p:sp>
        <p:nvSpPr>
          <p:cNvPr id="334" name="Google Shape;334;p35"/>
          <p:cNvSpPr/>
          <p:nvPr/>
        </p:nvSpPr>
        <p:spPr>
          <a:xfrm rot="5400000">
            <a:off x="-224631" y="224631"/>
            <a:ext cx="4640262" cy="4191000"/>
          </a:xfrm>
          <a:prstGeom prst="rtTriangle">
            <a:avLst/>
          </a:prstGeom>
          <a:noFill/>
          <a:ln cap="flat" cmpd="sng" w="12700">
            <a:solidFill>
              <a:srgbClr val="B8D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35" name="Google Shape;335;p35"/>
          <p:cNvPicPr preferRelativeResize="0"/>
          <p:nvPr/>
        </p:nvPicPr>
        <p:blipFill rotWithShape="1">
          <a:blip r:embed="rId5">
            <a:alphaModFix/>
          </a:blip>
          <a:srcRect b="0" l="0" r="0" t="0"/>
          <a:stretch/>
        </p:blipFill>
        <p:spPr>
          <a:xfrm>
            <a:off x="3648072" y="1436694"/>
            <a:ext cx="1270000" cy="1270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36"/>
          <p:cNvSpPr/>
          <p:nvPr/>
        </p:nvSpPr>
        <p:spPr>
          <a:xfrm>
            <a:off x="0" y="3162300"/>
            <a:ext cx="5080000" cy="3695700"/>
          </a:xfrm>
          <a:prstGeom prst="rtTriangle">
            <a:avLst/>
          </a:prstGeom>
          <a:solidFill>
            <a:srgbClr val="F4F4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36"/>
          <p:cNvSpPr txBox="1"/>
          <p:nvPr>
            <p:ph idx="1" type="body"/>
          </p:nvPr>
        </p:nvSpPr>
        <p:spPr>
          <a:xfrm>
            <a:off x="3021012" y="1885426"/>
            <a:ext cx="8491050" cy="45552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chemeClr val="dk1"/>
              </a:buClr>
              <a:buSzPts val="1800"/>
              <a:buNone/>
            </a:pPr>
            <a:r>
              <a:rPr b="1" lang="en-US" sz="2200"/>
              <a:t>		Diagnosing Kidney Health in Urine</a:t>
            </a:r>
            <a:endParaRPr/>
          </a:p>
          <a:p>
            <a:pPr indent="0" lvl="0" marL="0" rtl="0" algn="l">
              <a:lnSpc>
                <a:spcPct val="90000"/>
              </a:lnSpc>
              <a:spcBef>
                <a:spcPts val="0"/>
              </a:spcBef>
              <a:spcAft>
                <a:spcPts val="0"/>
              </a:spcAft>
              <a:buClr>
                <a:schemeClr val="dk1"/>
              </a:buClr>
              <a:buSzPts val="1800"/>
              <a:buNone/>
            </a:pPr>
            <a:r>
              <a:t/>
            </a:r>
            <a:endParaRPr b="1" i="1" sz="2200"/>
          </a:p>
          <a:p>
            <a:pPr indent="-334423" lvl="0" marL="609585" rtl="0" algn="l">
              <a:lnSpc>
                <a:spcPct val="90000"/>
              </a:lnSpc>
              <a:spcBef>
                <a:spcPts val="0"/>
              </a:spcBef>
              <a:spcAft>
                <a:spcPts val="0"/>
              </a:spcAft>
              <a:buClr>
                <a:schemeClr val="dk1"/>
              </a:buClr>
              <a:buSzPts val="1400"/>
              <a:buNone/>
            </a:pPr>
            <a:r>
              <a:t/>
            </a:r>
            <a:endParaRPr sz="2000"/>
          </a:p>
          <a:p>
            <a:pPr indent="-423323" lvl="0" marL="609585" rtl="0" algn="l">
              <a:lnSpc>
                <a:spcPct val="90000"/>
              </a:lnSpc>
              <a:spcBef>
                <a:spcPts val="0"/>
              </a:spcBef>
              <a:spcAft>
                <a:spcPts val="0"/>
              </a:spcAft>
              <a:buClr>
                <a:schemeClr val="dk1"/>
              </a:buClr>
              <a:buSzPts val="1400"/>
              <a:buChar char="●"/>
            </a:pPr>
            <a:r>
              <a:rPr lang="en-US" sz="2000"/>
              <a:t>Non-invasive urine test with accuracy in 98</a:t>
            </a:r>
            <a:r>
              <a:rPr baseline="30000" lang="en-US" sz="2000"/>
              <a:t>th</a:t>
            </a:r>
            <a:r>
              <a:rPr lang="en-US" sz="2000"/>
              <a:t> percentile</a:t>
            </a:r>
            <a:endParaRPr/>
          </a:p>
          <a:p>
            <a:pPr indent="-423323" lvl="0" marL="609585" rtl="0" algn="l">
              <a:lnSpc>
                <a:spcPct val="90000"/>
              </a:lnSpc>
              <a:spcBef>
                <a:spcPts val="0"/>
              </a:spcBef>
              <a:spcAft>
                <a:spcPts val="0"/>
              </a:spcAft>
              <a:buClr>
                <a:schemeClr val="dk1"/>
              </a:buClr>
              <a:buSzPts val="1400"/>
              <a:buChar char="●"/>
            </a:pPr>
            <a:r>
              <a:rPr lang="en-US" sz="2000"/>
              <a:t>Alternative to current diagnostics that require drawing blood and have much lower accuracy</a:t>
            </a:r>
            <a:endParaRPr/>
          </a:p>
          <a:p>
            <a:pPr indent="-423323" lvl="0" marL="609585" rtl="0" algn="l">
              <a:lnSpc>
                <a:spcPct val="90000"/>
              </a:lnSpc>
              <a:spcBef>
                <a:spcPts val="0"/>
              </a:spcBef>
              <a:spcAft>
                <a:spcPts val="0"/>
              </a:spcAft>
              <a:buClr>
                <a:schemeClr val="dk1"/>
              </a:buClr>
              <a:buSzPts val="1400"/>
              <a:buChar char="●"/>
            </a:pPr>
            <a:r>
              <a:rPr lang="en-US" sz="2000"/>
              <a:t>Diagnoses kidney transplant rejection, kidney health, and other kidney related diseases</a:t>
            </a:r>
            <a:endParaRPr sz="2000"/>
          </a:p>
          <a:p>
            <a:pPr indent="-423323" lvl="0" marL="609585" rtl="0" algn="l">
              <a:lnSpc>
                <a:spcPct val="90000"/>
              </a:lnSpc>
              <a:spcBef>
                <a:spcPts val="0"/>
              </a:spcBef>
              <a:spcAft>
                <a:spcPts val="0"/>
              </a:spcAft>
              <a:buClr>
                <a:schemeClr val="dk1"/>
              </a:buClr>
              <a:buSzPts val="1400"/>
              <a:buChar char="●"/>
            </a:pPr>
            <a:r>
              <a:rPr lang="en-US" sz="2000"/>
              <a:t>1 in 10 people affected globally (830M); annual spend of ~$114B for CKD and ESRD in the U.S., with $5B screening market size</a:t>
            </a:r>
            <a:endParaRPr sz="2000"/>
          </a:p>
          <a:p>
            <a:pPr indent="-423323" lvl="0" marL="609585" rtl="0" algn="l">
              <a:lnSpc>
                <a:spcPct val="90000"/>
              </a:lnSpc>
              <a:spcBef>
                <a:spcPts val="0"/>
              </a:spcBef>
              <a:spcAft>
                <a:spcPts val="0"/>
              </a:spcAft>
              <a:buClr>
                <a:schemeClr val="dk1"/>
              </a:buClr>
              <a:buSzPts val="1400"/>
              <a:buChar char="●"/>
            </a:pPr>
            <a:r>
              <a:rPr lang="en-US" sz="2000"/>
              <a:t>Kidney injury is treatable but usually asymptomatic until later stages when it’s no longer reversible</a:t>
            </a:r>
            <a:endParaRPr sz="2000"/>
          </a:p>
          <a:p>
            <a:pPr indent="0" lvl="0" marL="0" rtl="0" algn="l">
              <a:lnSpc>
                <a:spcPct val="90000"/>
              </a:lnSpc>
              <a:spcBef>
                <a:spcPts val="2133"/>
              </a:spcBef>
              <a:spcAft>
                <a:spcPts val="2133"/>
              </a:spcAft>
              <a:buClr>
                <a:schemeClr val="dk1"/>
              </a:buClr>
              <a:buSzPts val="1800"/>
              <a:buNone/>
            </a:pPr>
            <a:r>
              <a:rPr b="1" lang="en-US" sz="2000"/>
              <a:t>High-growth company beginning to raise next round at substantial valuation increase with initial investors already identified</a:t>
            </a:r>
            <a:endParaRPr b="1" sz="2000"/>
          </a:p>
        </p:txBody>
      </p:sp>
      <p:pic>
        <p:nvPicPr>
          <p:cNvPr id="342" name="Google Shape;342;p36"/>
          <p:cNvPicPr preferRelativeResize="0"/>
          <p:nvPr/>
        </p:nvPicPr>
        <p:blipFill rotWithShape="1">
          <a:blip r:embed="rId3">
            <a:alphaModFix/>
          </a:blip>
          <a:srcRect b="0" l="0" r="0" t="0"/>
          <a:stretch/>
        </p:blipFill>
        <p:spPr>
          <a:xfrm>
            <a:off x="173038" y="444499"/>
            <a:ext cx="2847975" cy="1000125"/>
          </a:xfrm>
          <a:prstGeom prst="rect">
            <a:avLst/>
          </a:prstGeom>
          <a:noFill/>
          <a:ln>
            <a:noFill/>
          </a:ln>
        </p:spPr>
      </p:pic>
      <p:pic>
        <p:nvPicPr>
          <p:cNvPr id="343" name="Google Shape;343;p36"/>
          <p:cNvPicPr preferRelativeResize="0"/>
          <p:nvPr/>
        </p:nvPicPr>
        <p:blipFill rotWithShape="1">
          <a:blip r:embed="rId4">
            <a:alphaModFix/>
          </a:blip>
          <a:srcRect b="0" l="0" r="0" t="0"/>
          <a:stretch/>
        </p:blipFill>
        <p:spPr>
          <a:xfrm>
            <a:off x="167506" y="5010150"/>
            <a:ext cx="2226447" cy="1616108"/>
          </a:xfrm>
          <a:prstGeom prst="rect">
            <a:avLst/>
          </a:prstGeom>
          <a:noFill/>
          <a:ln>
            <a:noFill/>
          </a:ln>
        </p:spPr>
      </p:pic>
      <p:sp>
        <p:nvSpPr>
          <p:cNvPr id="344" name="Google Shape;344;p36"/>
          <p:cNvSpPr/>
          <p:nvPr/>
        </p:nvSpPr>
        <p:spPr>
          <a:xfrm rot="5400000">
            <a:off x="-224631" y="224631"/>
            <a:ext cx="4640262" cy="4191000"/>
          </a:xfrm>
          <a:prstGeom prst="rtTriangle">
            <a:avLst/>
          </a:prstGeom>
          <a:noFill/>
          <a:ln cap="flat" cmpd="sng" w="12700">
            <a:solidFill>
              <a:srgbClr val="B8D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45" name="Google Shape;345;p36"/>
          <p:cNvPicPr preferRelativeResize="0"/>
          <p:nvPr/>
        </p:nvPicPr>
        <p:blipFill rotWithShape="1">
          <a:blip r:embed="rId5">
            <a:alphaModFix/>
          </a:blip>
          <a:srcRect b="0" l="0" r="0" t="0"/>
          <a:stretch/>
        </p:blipFill>
        <p:spPr>
          <a:xfrm>
            <a:off x="3648072" y="1436694"/>
            <a:ext cx="1270000" cy="1270000"/>
          </a:xfrm>
          <a:prstGeom prst="rect">
            <a:avLst/>
          </a:prstGeom>
          <a:noFill/>
          <a:ln>
            <a:noFill/>
          </a:ln>
        </p:spPr>
      </p:pic>
      <p:sp>
        <p:nvSpPr>
          <p:cNvPr id="346" name="Google Shape;346;p36"/>
          <p:cNvSpPr txBox="1"/>
          <p:nvPr/>
        </p:nvSpPr>
        <p:spPr>
          <a:xfrm>
            <a:off x="3795715" y="539103"/>
            <a:ext cx="7255603"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rgbClr val="7DB2D6"/>
                </a:solidFill>
                <a:latin typeface="Calibri"/>
                <a:ea typeface="Calibri"/>
                <a:cs typeface="Calibri"/>
                <a:sym typeface="Calibri"/>
              </a:rPr>
              <a:t>Examples of Fund Vision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p37"/>
          <p:cNvSpPr txBox="1"/>
          <p:nvPr>
            <p:ph idx="1" type="body"/>
          </p:nvPr>
        </p:nvSpPr>
        <p:spPr>
          <a:xfrm>
            <a:off x="2382241" y="2671063"/>
            <a:ext cx="3933647" cy="2677626"/>
          </a:xfrm>
          <a:prstGeom prst="rect">
            <a:avLst/>
          </a:prstGeom>
          <a:noFill/>
          <a:ln>
            <a:noFill/>
          </a:ln>
        </p:spPr>
        <p:txBody>
          <a:bodyPr anchorCtr="0" anchor="t" bIns="91425" lIns="91425" spcFirstLastPara="1" rIns="91425" wrap="square" tIns="91425">
            <a:noAutofit/>
          </a:bodyPr>
          <a:lstStyle/>
          <a:p>
            <a:pPr indent="-285750" lvl="0" marL="285750" rtl="0" algn="l">
              <a:lnSpc>
                <a:spcPct val="90000"/>
              </a:lnSpc>
              <a:spcBef>
                <a:spcPts val="0"/>
              </a:spcBef>
              <a:spcAft>
                <a:spcPts val="0"/>
              </a:spcAft>
              <a:buClr>
                <a:schemeClr val="dk1"/>
              </a:buClr>
              <a:buSzPts val="1800"/>
              <a:buChar char="•"/>
            </a:pPr>
            <a:r>
              <a:rPr lang="en-US" sz="1800"/>
              <a:t>SERIES A: Q3 2020; plan to raise $30M - $40M on a currently estimated $80M pre-money valuation </a:t>
            </a:r>
            <a:endParaRPr/>
          </a:p>
          <a:p>
            <a:pPr indent="-285750" lvl="0" marL="285750" rtl="0" algn="l">
              <a:lnSpc>
                <a:spcPct val="90000"/>
              </a:lnSpc>
              <a:spcBef>
                <a:spcPts val="0"/>
              </a:spcBef>
              <a:spcAft>
                <a:spcPts val="0"/>
              </a:spcAft>
              <a:buClr>
                <a:schemeClr val="dk1"/>
              </a:buClr>
              <a:buSzPts val="1800"/>
              <a:buChar char="•"/>
            </a:pPr>
            <a:r>
              <a:rPr lang="en-US" sz="1800"/>
              <a:t>DEAL TERMS: DDx negotiated pro-rata rights, Board &amp; Observer seats</a:t>
            </a:r>
            <a:endParaRPr sz="1800"/>
          </a:p>
          <a:p>
            <a:pPr indent="-285750" lvl="0" marL="285750" rtl="0" algn="l">
              <a:lnSpc>
                <a:spcPct val="90000"/>
              </a:lnSpc>
              <a:spcBef>
                <a:spcPts val="0"/>
              </a:spcBef>
              <a:spcAft>
                <a:spcPts val="0"/>
              </a:spcAft>
              <a:buClr>
                <a:schemeClr val="dk1"/>
              </a:buClr>
              <a:buSzPts val="1800"/>
              <a:buChar char="•"/>
            </a:pPr>
            <a:r>
              <a:rPr lang="en-US" sz="1800"/>
              <a:t>UNIQUE OPPORTUNITY: DDx first institutional money in; rights to lead round; significant discount and cap to next round</a:t>
            </a:r>
            <a:endParaRPr sz="1800"/>
          </a:p>
        </p:txBody>
      </p:sp>
      <p:pic>
        <p:nvPicPr>
          <p:cNvPr id="352" name="Google Shape;352;p37"/>
          <p:cNvPicPr preferRelativeResize="0"/>
          <p:nvPr/>
        </p:nvPicPr>
        <p:blipFill rotWithShape="1">
          <a:blip r:embed="rId3">
            <a:alphaModFix/>
          </a:blip>
          <a:srcRect b="0" l="0" r="0" t="0"/>
          <a:stretch/>
        </p:blipFill>
        <p:spPr>
          <a:xfrm>
            <a:off x="6530800" y="2040935"/>
            <a:ext cx="5458000" cy="4294283"/>
          </a:xfrm>
          <a:prstGeom prst="rect">
            <a:avLst/>
          </a:prstGeom>
          <a:noFill/>
          <a:ln>
            <a:noFill/>
          </a:ln>
        </p:spPr>
      </p:pic>
      <p:pic>
        <p:nvPicPr>
          <p:cNvPr id="353" name="Google Shape;353;p37"/>
          <p:cNvPicPr preferRelativeResize="0"/>
          <p:nvPr/>
        </p:nvPicPr>
        <p:blipFill rotWithShape="1">
          <a:blip r:embed="rId4">
            <a:alphaModFix/>
          </a:blip>
          <a:srcRect b="0" l="0" r="0" t="0"/>
          <a:stretch/>
        </p:blipFill>
        <p:spPr>
          <a:xfrm>
            <a:off x="173038" y="444499"/>
            <a:ext cx="2847975" cy="1000125"/>
          </a:xfrm>
          <a:prstGeom prst="rect">
            <a:avLst/>
          </a:prstGeom>
          <a:noFill/>
          <a:ln>
            <a:noFill/>
          </a:ln>
        </p:spPr>
      </p:pic>
      <p:sp>
        <p:nvSpPr>
          <p:cNvPr id="354" name="Google Shape;354;p37"/>
          <p:cNvSpPr/>
          <p:nvPr/>
        </p:nvSpPr>
        <p:spPr>
          <a:xfrm>
            <a:off x="0" y="3162300"/>
            <a:ext cx="5080000" cy="3695700"/>
          </a:xfrm>
          <a:prstGeom prst="rtTriangle">
            <a:avLst/>
          </a:prstGeom>
          <a:solidFill>
            <a:srgbClr val="F4F4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55" name="Google Shape;355;p37"/>
          <p:cNvPicPr preferRelativeResize="0"/>
          <p:nvPr/>
        </p:nvPicPr>
        <p:blipFill rotWithShape="1">
          <a:blip r:embed="rId5">
            <a:alphaModFix/>
          </a:blip>
          <a:srcRect b="0" l="0" r="0" t="0"/>
          <a:stretch/>
        </p:blipFill>
        <p:spPr>
          <a:xfrm>
            <a:off x="167506" y="5010150"/>
            <a:ext cx="2226447" cy="1616108"/>
          </a:xfrm>
          <a:prstGeom prst="rect">
            <a:avLst/>
          </a:prstGeom>
          <a:noFill/>
          <a:ln>
            <a:noFill/>
          </a:ln>
        </p:spPr>
      </p:pic>
      <p:sp>
        <p:nvSpPr>
          <p:cNvPr id="356" name="Google Shape;356;p37"/>
          <p:cNvSpPr/>
          <p:nvPr/>
        </p:nvSpPr>
        <p:spPr>
          <a:xfrm rot="5400000">
            <a:off x="-224631" y="224631"/>
            <a:ext cx="4640262" cy="4191000"/>
          </a:xfrm>
          <a:prstGeom prst="rtTriangle">
            <a:avLst/>
          </a:prstGeom>
          <a:noFill/>
          <a:ln cap="flat" cmpd="sng" w="12700">
            <a:solidFill>
              <a:srgbClr val="B8D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57" name="Google Shape;357;p37"/>
          <p:cNvPicPr preferRelativeResize="0"/>
          <p:nvPr/>
        </p:nvPicPr>
        <p:blipFill rotWithShape="1">
          <a:blip r:embed="rId6">
            <a:alphaModFix/>
          </a:blip>
          <a:srcRect b="0" l="0" r="0" t="0"/>
          <a:stretch/>
        </p:blipFill>
        <p:spPr>
          <a:xfrm>
            <a:off x="3795028" y="1279244"/>
            <a:ext cx="1270000" cy="1270000"/>
          </a:xfrm>
          <a:prstGeom prst="rect">
            <a:avLst/>
          </a:prstGeom>
          <a:noFill/>
          <a:ln>
            <a:noFill/>
          </a:ln>
        </p:spPr>
      </p:pic>
      <p:sp>
        <p:nvSpPr>
          <p:cNvPr id="358" name="Google Shape;358;p37"/>
          <p:cNvSpPr txBox="1"/>
          <p:nvPr/>
        </p:nvSpPr>
        <p:spPr>
          <a:xfrm>
            <a:off x="3814570" y="670066"/>
            <a:ext cx="7255603"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rgbClr val="7DB2D6"/>
                </a:solidFill>
                <a:latin typeface="Calibri"/>
                <a:ea typeface="Calibri"/>
                <a:cs typeface="Calibri"/>
                <a:sym typeface="Calibri"/>
              </a:rPr>
              <a:t>Examples of Fund Vision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Google Shape;363;p38"/>
          <p:cNvSpPr/>
          <p:nvPr/>
        </p:nvSpPr>
        <p:spPr>
          <a:xfrm>
            <a:off x="0" y="3162300"/>
            <a:ext cx="5080000" cy="3695700"/>
          </a:xfrm>
          <a:prstGeom prst="rtTriangle">
            <a:avLst/>
          </a:prstGeom>
          <a:solidFill>
            <a:srgbClr val="F4F4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64" name="Google Shape;364;p38"/>
          <p:cNvPicPr preferRelativeResize="0"/>
          <p:nvPr/>
        </p:nvPicPr>
        <p:blipFill rotWithShape="1">
          <a:blip r:embed="rId3">
            <a:alphaModFix/>
          </a:blip>
          <a:srcRect b="0" l="0" r="0" t="0"/>
          <a:stretch/>
        </p:blipFill>
        <p:spPr>
          <a:xfrm>
            <a:off x="173038" y="444499"/>
            <a:ext cx="2847975" cy="1000125"/>
          </a:xfrm>
          <a:prstGeom prst="rect">
            <a:avLst/>
          </a:prstGeom>
          <a:noFill/>
          <a:ln>
            <a:noFill/>
          </a:ln>
        </p:spPr>
      </p:pic>
      <p:pic>
        <p:nvPicPr>
          <p:cNvPr id="365" name="Google Shape;365;p38"/>
          <p:cNvPicPr preferRelativeResize="0"/>
          <p:nvPr/>
        </p:nvPicPr>
        <p:blipFill rotWithShape="1">
          <a:blip r:embed="rId4">
            <a:alphaModFix/>
          </a:blip>
          <a:srcRect b="0" l="0" r="0" t="0"/>
          <a:stretch/>
        </p:blipFill>
        <p:spPr>
          <a:xfrm>
            <a:off x="167506" y="5010150"/>
            <a:ext cx="2226447" cy="1616108"/>
          </a:xfrm>
          <a:prstGeom prst="rect">
            <a:avLst/>
          </a:prstGeom>
          <a:noFill/>
          <a:ln>
            <a:noFill/>
          </a:ln>
        </p:spPr>
      </p:pic>
      <p:sp>
        <p:nvSpPr>
          <p:cNvPr id="366" name="Google Shape;366;p38"/>
          <p:cNvSpPr/>
          <p:nvPr/>
        </p:nvSpPr>
        <p:spPr>
          <a:xfrm rot="5400000">
            <a:off x="-224631" y="224631"/>
            <a:ext cx="4640262" cy="4191000"/>
          </a:xfrm>
          <a:prstGeom prst="rtTriangle">
            <a:avLst/>
          </a:prstGeom>
          <a:noFill/>
          <a:ln cap="flat" cmpd="sng" w="12700">
            <a:solidFill>
              <a:srgbClr val="B8D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7" name="Google Shape;367;p38"/>
          <p:cNvSpPr txBox="1"/>
          <p:nvPr/>
        </p:nvSpPr>
        <p:spPr>
          <a:xfrm>
            <a:off x="3732036" y="750161"/>
            <a:ext cx="7255603"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rgbClr val="7DB2D6"/>
                </a:solidFill>
                <a:latin typeface="Calibri"/>
                <a:ea typeface="Calibri"/>
                <a:cs typeface="Calibri"/>
                <a:sym typeface="Calibri"/>
              </a:rPr>
              <a:t>Fund Portfolio and COVID-19</a:t>
            </a:r>
            <a:endParaRPr/>
          </a:p>
        </p:txBody>
      </p:sp>
      <p:pic>
        <p:nvPicPr>
          <p:cNvPr id="368" name="Google Shape;368;p38"/>
          <p:cNvPicPr preferRelativeResize="0"/>
          <p:nvPr/>
        </p:nvPicPr>
        <p:blipFill rotWithShape="1">
          <a:blip r:embed="rId5">
            <a:alphaModFix/>
          </a:blip>
          <a:srcRect b="0" l="0" r="0" t="0"/>
          <a:stretch/>
        </p:blipFill>
        <p:spPr>
          <a:xfrm>
            <a:off x="4581426" y="1923068"/>
            <a:ext cx="5737781" cy="430333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pic>
        <p:nvPicPr>
          <p:cNvPr id="373" name="Google Shape;373;p39"/>
          <p:cNvPicPr preferRelativeResize="0"/>
          <p:nvPr/>
        </p:nvPicPr>
        <p:blipFill rotWithShape="1">
          <a:blip r:embed="rId3">
            <a:alphaModFix/>
          </a:blip>
          <a:srcRect b="0" l="0" r="0" t="0"/>
          <a:stretch/>
        </p:blipFill>
        <p:spPr>
          <a:xfrm>
            <a:off x="173038" y="444499"/>
            <a:ext cx="2847975" cy="1000125"/>
          </a:xfrm>
          <a:prstGeom prst="rect">
            <a:avLst/>
          </a:prstGeom>
          <a:noFill/>
          <a:ln>
            <a:noFill/>
          </a:ln>
        </p:spPr>
      </p:pic>
      <p:sp>
        <p:nvSpPr>
          <p:cNvPr id="374" name="Google Shape;374;p39"/>
          <p:cNvSpPr/>
          <p:nvPr/>
        </p:nvSpPr>
        <p:spPr>
          <a:xfrm>
            <a:off x="0" y="3162300"/>
            <a:ext cx="5080000" cy="3695700"/>
          </a:xfrm>
          <a:prstGeom prst="rtTriangle">
            <a:avLst/>
          </a:prstGeom>
          <a:solidFill>
            <a:srgbClr val="F4F4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75" name="Google Shape;375;p39"/>
          <p:cNvPicPr preferRelativeResize="0"/>
          <p:nvPr/>
        </p:nvPicPr>
        <p:blipFill rotWithShape="1">
          <a:blip r:embed="rId4">
            <a:alphaModFix/>
          </a:blip>
          <a:srcRect b="0" l="0" r="0" t="0"/>
          <a:stretch/>
        </p:blipFill>
        <p:spPr>
          <a:xfrm>
            <a:off x="167506" y="5010150"/>
            <a:ext cx="2226447" cy="1616108"/>
          </a:xfrm>
          <a:prstGeom prst="rect">
            <a:avLst/>
          </a:prstGeom>
          <a:noFill/>
          <a:ln>
            <a:noFill/>
          </a:ln>
        </p:spPr>
      </p:pic>
      <p:sp>
        <p:nvSpPr>
          <p:cNvPr id="376" name="Google Shape;376;p39"/>
          <p:cNvSpPr/>
          <p:nvPr/>
        </p:nvSpPr>
        <p:spPr>
          <a:xfrm rot="5400000">
            <a:off x="-224631" y="224631"/>
            <a:ext cx="4640262" cy="4191000"/>
          </a:xfrm>
          <a:prstGeom prst="rtTriangle">
            <a:avLst/>
          </a:prstGeom>
          <a:noFill/>
          <a:ln cap="flat" cmpd="sng" w="12700">
            <a:solidFill>
              <a:srgbClr val="B8D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39"/>
          <p:cNvSpPr txBox="1"/>
          <p:nvPr/>
        </p:nvSpPr>
        <p:spPr>
          <a:xfrm>
            <a:off x="2095500" y="383853"/>
            <a:ext cx="8995412" cy="169277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ctr">
              <a:spcBef>
                <a:spcPts val="0"/>
              </a:spcBef>
              <a:spcAft>
                <a:spcPts val="0"/>
              </a:spcAft>
              <a:buNone/>
            </a:pPr>
            <a:r>
              <a:rPr lang="en-US" sz="4000">
                <a:solidFill>
                  <a:srgbClr val="7DB2D6"/>
                </a:solidFill>
                <a:latin typeface="Calibri"/>
                <a:ea typeface="Calibri"/>
                <a:cs typeface="Calibri"/>
                <a:sym typeface="Calibri"/>
              </a:rPr>
              <a:t>Q &amp; A</a:t>
            </a:r>
            <a:endParaRPr/>
          </a:p>
          <a:p>
            <a:pPr indent="0" lvl="0" marL="0" marR="0" rtl="0" algn="ctr">
              <a:spcBef>
                <a:spcPts val="0"/>
              </a:spcBef>
              <a:spcAft>
                <a:spcPts val="0"/>
              </a:spcAft>
              <a:buNone/>
            </a:pPr>
            <a:r>
              <a:t/>
            </a:r>
            <a:endParaRPr sz="3200">
              <a:solidFill>
                <a:srgbClr val="7DB2D6"/>
              </a:solidFill>
              <a:latin typeface="Calibri"/>
              <a:ea typeface="Calibri"/>
              <a:cs typeface="Calibri"/>
              <a:sym typeface="Calibri"/>
            </a:endParaRPr>
          </a:p>
        </p:txBody>
      </p:sp>
      <p:pic>
        <p:nvPicPr>
          <p:cNvPr id="378" name="Google Shape;378;p39"/>
          <p:cNvPicPr preferRelativeResize="0"/>
          <p:nvPr/>
        </p:nvPicPr>
        <p:blipFill rotWithShape="1">
          <a:blip r:embed="rId5">
            <a:alphaModFix/>
          </a:blip>
          <a:srcRect b="0" l="0" r="0" t="0"/>
          <a:stretch/>
        </p:blipFill>
        <p:spPr>
          <a:xfrm>
            <a:off x="4888985" y="3809288"/>
            <a:ext cx="1588390" cy="1589675"/>
          </a:xfrm>
          <a:prstGeom prst="rect">
            <a:avLst/>
          </a:prstGeom>
          <a:noFill/>
          <a:ln>
            <a:noFill/>
          </a:ln>
        </p:spPr>
      </p:pic>
      <p:sp>
        <p:nvSpPr>
          <p:cNvPr id="379" name="Google Shape;379;p39"/>
          <p:cNvSpPr txBox="1"/>
          <p:nvPr/>
        </p:nvSpPr>
        <p:spPr>
          <a:xfrm>
            <a:off x="4592883" y="2443827"/>
            <a:ext cx="164592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Dan Hughes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Partner,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LOHAS Advisors</a:t>
            </a:r>
            <a:endParaRPr/>
          </a:p>
        </p:txBody>
      </p:sp>
      <p:sp>
        <p:nvSpPr>
          <p:cNvPr id="380" name="Google Shape;380;p39"/>
          <p:cNvSpPr txBox="1"/>
          <p:nvPr/>
        </p:nvSpPr>
        <p:spPr>
          <a:xfrm>
            <a:off x="6496228" y="4148371"/>
            <a:ext cx="1913641"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Michele Colucci</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Fund Manager,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DigitalDx Ventures</a:t>
            </a:r>
            <a:endParaRPr/>
          </a:p>
        </p:txBody>
      </p:sp>
      <p:sp>
        <p:nvSpPr>
          <p:cNvPr id="381" name="Google Shape;381;p39"/>
          <p:cNvSpPr txBox="1"/>
          <p:nvPr/>
        </p:nvSpPr>
        <p:spPr>
          <a:xfrm>
            <a:off x="10410234" y="4127615"/>
            <a:ext cx="164592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Rick Davis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Partner,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LOHAS Advisors</a:t>
            </a:r>
            <a:endParaRPr/>
          </a:p>
        </p:txBody>
      </p:sp>
      <p:pic>
        <p:nvPicPr>
          <p:cNvPr id="382" name="Google Shape;382;p39"/>
          <p:cNvPicPr preferRelativeResize="0"/>
          <p:nvPr/>
        </p:nvPicPr>
        <p:blipFill rotWithShape="1">
          <a:blip r:embed="rId6">
            <a:alphaModFix/>
          </a:blip>
          <a:srcRect b="0" l="0" r="0" t="0"/>
          <a:stretch/>
        </p:blipFill>
        <p:spPr>
          <a:xfrm>
            <a:off x="2990862" y="2191986"/>
            <a:ext cx="1572377" cy="1572377"/>
          </a:xfrm>
          <a:prstGeom prst="rect">
            <a:avLst/>
          </a:prstGeom>
          <a:noFill/>
          <a:ln>
            <a:noFill/>
          </a:ln>
        </p:spPr>
      </p:pic>
      <p:pic>
        <p:nvPicPr>
          <p:cNvPr id="383" name="Google Shape;383;p39"/>
          <p:cNvPicPr preferRelativeResize="0"/>
          <p:nvPr/>
        </p:nvPicPr>
        <p:blipFill rotWithShape="1">
          <a:blip r:embed="rId7">
            <a:alphaModFix/>
          </a:blip>
          <a:srcRect b="0" l="11834" r="8166" t="0"/>
          <a:stretch/>
        </p:blipFill>
        <p:spPr>
          <a:xfrm>
            <a:off x="8733798" y="3795450"/>
            <a:ext cx="1645920" cy="1616110"/>
          </a:xfrm>
          <a:prstGeom prst="rect">
            <a:avLst/>
          </a:prstGeom>
          <a:noFill/>
          <a:ln>
            <a:noFill/>
          </a:ln>
        </p:spPr>
      </p:pic>
      <p:pic>
        <p:nvPicPr>
          <p:cNvPr id="384" name="Google Shape;384;p39"/>
          <p:cNvPicPr preferRelativeResize="0"/>
          <p:nvPr/>
        </p:nvPicPr>
        <p:blipFill rotWithShape="1">
          <a:blip r:embed="rId8">
            <a:alphaModFix/>
          </a:blip>
          <a:srcRect b="0" l="0" r="0" t="0"/>
          <a:stretch/>
        </p:blipFill>
        <p:spPr>
          <a:xfrm>
            <a:off x="6812452" y="2191987"/>
            <a:ext cx="1565940" cy="1581678"/>
          </a:xfrm>
          <a:prstGeom prst="rect">
            <a:avLst/>
          </a:prstGeom>
          <a:noFill/>
          <a:ln>
            <a:noFill/>
          </a:ln>
        </p:spPr>
      </p:pic>
      <p:sp>
        <p:nvSpPr>
          <p:cNvPr id="385" name="Google Shape;385;p39"/>
          <p:cNvSpPr txBox="1"/>
          <p:nvPr/>
        </p:nvSpPr>
        <p:spPr>
          <a:xfrm>
            <a:off x="8421735" y="2492537"/>
            <a:ext cx="1698535"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Tami Kesselman</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Partner,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LOHAS Advisors</a:t>
            </a:r>
            <a:endParaRPr/>
          </a:p>
        </p:txBody>
      </p:sp>
      <p:sp>
        <p:nvSpPr>
          <p:cNvPr id="386" name="Google Shape;386;p39"/>
          <p:cNvSpPr txBox="1"/>
          <p:nvPr/>
        </p:nvSpPr>
        <p:spPr>
          <a:xfrm>
            <a:off x="3559778" y="5862551"/>
            <a:ext cx="7786540" cy="369332"/>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800">
                <a:solidFill>
                  <a:schemeClr val="dk1"/>
                </a:solidFill>
                <a:latin typeface="Calibri"/>
                <a:ea typeface="Calibri"/>
                <a:cs typeface="Calibri"/>
                <a:sym typeface="Calibri"/>
              </a:rPr>
              <a:t>Any additional questions? Contact </a:t>
            </a:r>
            <a:r>
              <a:rPr lang="en-US" sz="1800" u="sng">
                <a:solidFill>
                  <a:schemeClr val="hlink"/>
                </a:solidFill>
                <a:latin typeface="Calibri"/>
                <a:ea typeface="Calibri"/>
                <a:cs typeface="Calibri"/>
                <a:sym typeface="Calibri"/>
                <a:hlinkClick r:id="rId9"/>
              </a:rPr>
              <a:t>Rick@LOHASadvisors.com</a:t>
            </a:r>
            <a:r>
              <a:rPr lang="en-US" sz="1800">
                <a:solidFill>
                  <a:schemeClr val="dk1"/>
                </a:solidFill>
                <a:latin typeface="Calibri"/>
                <a:ea typeface="Calibri"/>
                <a:cs typeface="Calibri"/>
                <a:sym typeface="Calibri"/>
              </a:rPr>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pic>
        <p:nvPicPr>
          <p:cNvPr id="391" name="Google Shape;391;p40"/>
          <p:cNvPicPr preferRelativeResize="0"/>
          <p:nvPr/>
        </p:nvPicPr>
        <p:blipFill rotWithShape="1">
          <a:blip r:embed="rId3">
            <a:alphaModFix/>
          </a:blip>
          <a:srcRect b="0" l="0" r="0" t="0"/>
          <a:stretch/>
        </p:blipFill>
        <p:spPr>
          <a:xfrm>
            <a:off x="173038" y="444499"/>
            <a:ext cx="2847975" cy="1000125"/>
          </a:xfrm>
          <a:prstGeom prst="rect">
            <a:avLst/>
          </a:prstGeom>
          <a:noFill/>
          <a:ln>
            <a:noFill/>
          </a:ln>
        </p:spPr>
      </p:pic>
      <p:sp>
        <p:nvSpPr>
          <p:cNvPr id="392" name="Google Shape;392;p40"/>
          <p:cNvSpPr/>
          <p:nvPr/>
        </p:nvSpPr>
        <p:spPr>
          <a:xfrm>
            <a:off x="0" y="3162300"/>
            <a:ext cx="5080000" cy="3695700"/>
          </a:xfrm>
          <a:prstGeom prst="rtTriangle">
            <a:avLst/>
          </a:prstGeom>
          <a:solidFill>
            <a:srgbClr val="F4F4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93" name="Google Shape;393;p40"/>
          <p:cNvPicPr preferRelativeResize="0"/>
          <p:nvPr/>
        </p:nvPicPr>
        <p:blipFill rotWithShape="1">
          <a:blip r:embed="rId4">
            <a:alphaModFix/>
          </a:blip>
          <a:srcRect b="0" l="0" r="0" t="0"/>
          <a:stretch/>
        </p:blipFill>
        <p:spPr>
          <a:xfrm>
            <a:off x="167506" y="5010150"/>
            <a:ext cx="2226447" cy="1616108"/>
          </a:xfrm>
          <a:prstGeom prst="rect">
            <a:avLst/>
          </a:prstGeom>
          <a:noFill/>
          <a:ln>
            <a:noFill/>
          </a:ln>
        </p:spPr>
      </p:pic>
      <p:sp>
        <p:nvSpPr>
          <p:cNvPr id="394" name="Google Shape;394;p40"/>
          <p:cNvSpPr/>
          <p:nvPr/>
        </p:nvSpPr>
        <p:spPr>
          <a:xfrm rot="5400000">
            <a:off x="-224631" y="224631"/>
            <a:ext cx="4640262" cy="4191000"/>
          </a:xfrm>
          <a:prstGeom prst="rtTriangle">
            <a:avLst/>
          </a:prstGeom>
          <a:noFill/>
          <a:ln cap="flat" cmpd="sng" w="12700">
            <a:solidFill>
              <a:srgbClr val="B8D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40"/>
          <p:cNvSpPr txBox="1"/>
          <p:nvPr/>
        </p:nvSpPr>
        <p:spPr>
          <a:xfrm>
            <a:off x="3292688" y="1444624"/>
            <a:ext cx="7913077" cy="35394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For additional information on DigitalDx Ventures or its portfolio companies, visit </a:t>
            </a:r>
            <a:r>
              <a:rPr lang="en-US" sz="2800">
                <a:solidFill>
                  <a:srgbClr val="0070C0"/>
                </a:solidFill>
                <a:latin typeface="Calibri"/>
                <a:ea typeface="Calibri"/>
                <a:cs typeface="Calibri"/>
                <a:sym typeface="Calibri"/>
              </a:rPr>
              <a:t>DigitalDxVentures.com</a:t>
            </a:r>
            <a:r>
              <a:rPr lang="en-US" sz="2800">
                <a:solidFill>
                  <a:schemeClr val="dk1"/>
                </a:solidFill>
                <a:latin typeface="Calibri"/>
                <a:ea typeface="Calibri"/>
                <a:cs typeface="Calibri"/>
                <a:sym typeface="Calibri"/>
              </a:rPr>
              <a:t> or contact </a:t>
            </a:r>
            <a:r>
              <a:rPr lang="en-US" sz="2800" u="sng">
                <a:solidFill>
                  <a:schemeClr val="hlink"/>
                </a:solidFill>
                <a:latin typeface="Calibri"/>
                <a:ea typeface="Calibri"/>
                <a:cs typeface="Calibri"/>
                <a:sym typeface="Calibri"/>
                <a:hlinkClick r:id="rId5"/>
              </a:rPr>
              <a:t>jared.gonsky@bequiasecurities.com</a:t>
            </a:r>
            <a:endParaRPr sz="2800">
              <a:solidFill>
                <a:srgbClr val="0070C0"/>
              </a:solidFill>
              <a:latin typeface="Calibri"/>
              <a:ea typeface="Calibri"/>
              <a:cs typeface="Calibri"/>
              <a:sym typeface="Calibri"/>
            </a:endParaRPr>
          </a:p>
          <a:p>
            <a:pPr indent="0" lvl="0" marL="0" marR="0" rtl="0" algn="l">
              <a:spcBef>
                <a:spcPts val="0"/>
              </a:spcBef>
              <a:spcAft>
                <a:spcPts val="0"/>
              </a:spcAft>
              <a:buNone/>
            </a:pPr>
            <a:r>
              <a:t/>
            </a:r>
            <a:endParaRPr sz="2800">
              <a:solidFill>
                <a:srgbClr val="0070C0"/>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To stay informed about or share your interest in future social and environmental impact investment opportunities and strategies, please reach out to us at </a:t>
            </a:r>
            <a:r>
              <a:rPr lang="en-US" sz="2800">
                <a:solidFill>
                  <a:srgbClr val="0070C0"/>
                </a:solidFill>
                <a:latin typeface="Calibri"/>
                <a:ea typeface="Calibri"/>
                <a:cs typeface="Calibri"/>
                <a:sym typeface="Calibri"/>
              </a:rPr>
              <a:t>LOHASadvisors.com </a:t>
            </a:r>
            <a:endParaRPr/>
          </a:p>
        </p:txBody>
      </p:sp>
      <p:sp>
        <p:nvSpPr>
          <p:cNvPr id="396" name="Google Shape;396;p40"/>
          <p:cNvSpPr/>
          <p:nvPr/>
        </p:nvSpPr>
        <p:spPr>
          <a:xfrm>
            <a:off x="2840523" y="5413376"/>
            <a:ext cx="8817405"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US" sz="1200">
                <a:solidFill>
                  <a:srgbClr val="666666"/>
                </a:solidFill>
                <a:latin typeface="Calibri"/>
                <a:ea typeface="Calibri"/>
                <a:cs typeface="Calibri"/>
                <a:sym typeface="Calibri"/>
              </a:rPr>
              <a:t>This presentation does not represent an offer to sell or a solicitation of an offer to buy any security. Any such offer must be made pursuant to a private placement memorandum or other definitive legal documentation prepared by the fund manager (the “Offering Documents”). Securities described in the Offering Documents will be offered through Bequia Securities, LLC: a registered broker dealer, Member FINRA/SIPC, 22 Mill Street, Suite 303, Arlington, MA 02476. Only individuals and entities qualifying as “accredited investors” as defined by the SEC are allowed to invest in these Securities. Potential investors in the fund should carefully consider the risk factors contained in the Offering Documents before making an investment.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pic>
        <p:nvPicPr>
          <p:cNvPr id="110" name="Google Shape;110;p16"/>
          <p:cNvPicPr preferRelativeResize="0"/>
          <p:nvPr/>
        </p:nvPicPr>
        <p:blipFill rotWithShape="1">
          <a:blip r:embed="rId3">
            <a:alphaModFix/>
          </a:blip>
          <a:srcRect b="0" l="0" r="0" t="0"/>
          <a:stretch/>
        </p:blipFill>
        <p:spPr>
          <a:xfrm>
            <a:off x="173038" y="444499"/>
            <a:ext cx="2847975" cy="1000125"/>
          </a:xfrm>
          <a:prstGeom prst="rect">
            <a:avLst/>
          </a:prstGeom>
          <a:noFill/>
          <a:ln>
            <a:noFill/>
          </a:ln>
        </p:spPr>
      </p:pic>
      <p:sp>
        <p:nvSpPr>
          <p:cNvPr id="111" name="Google Shape;111;p16"/>
          <p:cNvSpPr/>
          <p:nvPr/>
        </p:nvSpPr>
        <p:spPr>
          <a:xfrm>
            <a:off x="0" y="3162300"/>
            <a:ext cx="5080000" cy="3695700"/>
          </a:xfrm>
          <a:prstGeom prst="rtTriangle">
            <a:avLst/>
          </a:prstGeom>
          <a:solidFill>
            <a:srgbClr val="F4F4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2" name="Google Shape;112;p16"/>
          <p:cNvPicPr preferRelativeResize="0"/>
          <p:nvPr/>
        </p:nvPicPr>
        <p:blipFill rotWithShape="1">
          <a:blip r:embed="rId4">
            <a:alphaModFix/>
          </a:blip>
          <a:srcRect b="0" l="0" r="0" t="0"/>
          <a:stretch/>
        </p:blipFill>
        <p:spPr>
          <a:xfrm>
            <a:off x="167506" y="5010150"/>
            <a:ext cx="2226447" cy="1616108"/>
          </a:xfrm>
          <a:prstGeom prst="rect">
            <a:avLst/>
          </a:prstGeom>
          <a:noFill/>
          <a:ln>
            <a:noFill/>
          </a:ln>
        </p:spPr>
      </p:pic>
      <p:sp>
        <p:nvSpPr>
          <p:cNvPr id="113" name="Google Shape;113;p16"/>
          <p:cNvSpPr/>
          <p:nvPr/>
        </p:nvSpPr>
        <p:spPr>
          <a:xfrm rot="5400000">
            <a:off x="-224631" y="224631"/>
            <a:ext cx="4640262" cy="4191000"/>
          </a:xfrm>
          <a:prstGeom prst="rtTriangle">
            <a:avLst/>
          </a:prstGeom>
          <a:noFill/>
          <a:ln cap="flat" cmpd="sng" w="12700">
            <a:solidFill>
              <a:srgbClr val="B8D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4" name="Google Shape;114;p16"/>
          <p:cNvSpPr txBox="1"/>
          <p:nvPr/>
        </p:nvSpPr>
        <p:spPr>
          <a:xfrm>
            <a:off x="2540000" y="598238"/>
            <a:ext cx="8995412" cy="169277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n-US" sz="4000" u="none" cap="none" strike="noStrike">
                <a:solidFill>
                  <a:srgbClr val="7DB2D6"/>
                </a:solidFill>
                <a:latin typeface="Calibri"/>
                <a:ea typeface="Calibri"/>
                <a:cs typeface="Calibri"/>
                <a:sym typeface="Calibri"/>
              </a:rPr>
              <a:t>Moderators/Panelist</a:t>
            </a:r>
            <a:endParaRPr/>
          </a:p>
          <a:p>
            <a:pPr indent="0" lvl="0" marL="0" marR="0" rtl="0" algn="ctr">
              <a:spcBef>
                <a:spcPts val="0"/>
              </a:spcBef>
              <a:spcAft>
                <a:spcPts val="0"/>
              </a:spcAft>
              <a:buNone/>
            </a:pPr>
            <a:r>
              <a:t/>
            </a:r>
            <a:endParaRPr b="0" i="0" sz="3200" u="none" cap="none" strike="noStrike">
              <a:solidFill>
                <a:srgbClr val="7DB2D6"/>
              </a:solidFill>
              <a:latin typeface="Calibri"/>
              <a:ea typeface="Calibri"/>
              <a:cs typeface="Calibri"/>
              <a:sym typeface="Calibri"/>
            </a:endParaRPr>
          </a:p>
        </p:txBody>
      </p:sp>
      <p:pic>
        <p:nvPicPr>
          <p:cNvPr id="115" name="Google Shape;115;p16"/>
          <p:cNvPicPr preferRelativeResize="0"/>
          <p:nvPr/>
        </p:nvPicPr>
        <p:blipFill rotWithShape="1">
          <a:blip r:embed="rId5">
            <a:alphaModFix/>
          </a:blip>
          <a:srcRect b="0" l="0" r="0" t="0"/>
          <a:stretch/>
        </p:blipFill>
        <p:spPr>
          <a:xfrm>
            <a:off x="4888985" y="4063814"/>
            <a:ext cx="1588390" cy="1589675"/>
          </a:xfrm>
          <a:prstGeom prst="rect">
            <a:avLst/>
          </a:prstGeom>
          <a:noFill/>
          <a:ln>
            <a:noFill/>
          </a:ln>
        </p:spPr>
      </p:pic>
      <p:sp>
        <p:nvSpPr>
          <p:cNvPr id="116" name="Google Shape;116;p16"/>
          <p:cNvSpPr txBox="1"/>
          <p:nvPr/>
        </p:nvSpPr>
        <p:spPr>
          <a:xfrm>
            <a:off x="4592883" y="2698353"/>
            <a:ext cx="164592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Dan Hughes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Partner,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LOHAS Advisors</a:t>
            </a:r>
            <a:endParaRPr/>
          </a:p>
        </p:txBody>
      </p:sp>
      <p:sp>
        <p:nvSpPr>
          <p:cNvPr id="117" name="Google Shape;117;p16"/>
          <p:cNvSpPr txBox="1"/>
          <p:nvPr/>
        </p:nvSpPr>
        <p:spPr>
          <a:xfrm>
            <a:off x="6496228" y="4402897"/>
            <a:ext cx="1913641"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Michele Colucci</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Fund Manager,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DigitalDx Ventures</a:t>
            </a:r>
            <a:endParaRPr/>
          </a:p>
        </p:txBody>
      </p:sp>
      <p:sp>
        <p:nvSpPr>
          <p:cNvPr id="118" name="Google Shape;118;p16"/>
          <p:cNvSpPr txBox="1"/>
          <p:nvPr/>
        </p:nvSpPr>
        <p:spPr>
          <a:xfrm>
            <a:off x="10410234" y="4382141"/>
            <a:ext cx="164592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Rick Davis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Partner,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LOHAS Advisors</a:t>
            </a:r>
            <a:endParaRPr/>
          </a:p>
        </p:txBody>
      </p:sp>
      <p:pic>
        <p:nvPicPr>
          <p:cNvPr id="119" name="Google Shape;119;p16"/>
          <p:cNvPicPr preferRelativeResize="0"/>
          <p:nvPr/>
        </p:nvPicPr>
        <p:blipFill rotWithShape="1">
          <a:blip r:embed="rId6">
            <a:alphaModFix/>
          </a:blip>
          <a:srcRect b="0" l="0" r="0" t="0"/>
          <a:stretch/>
        </p:blipFill>
        <p:spPr>
          <a:xfrm>
            <a:off x="2990862" y="2446512"/>
            <a:ext cx="1572377" cy="1572377"/>
          </a:xfrm>
          <a:prstGeom prst="rect">
            <a:avLst/>
          </a:prstGeom>
          <a:noFill/>
          <a:ln>
            <a:noFill/>
          </a:ln>
        </p:spPr>
      </p:pic>
      <p:pic>
        <p:nvPicPr>
          <p:cNvPr id="120" name="Google Shape;120;p16"/>
          <p:cNvPicPr preferRelativeResize="0"/>
          <p:nvPr/>
        </p:nvPicPr>
        <p:blipFill rotWithShape="1">
          <a:blip r:embed="rId7">
            <a:alphaModFix/>
          </a:blip>
          <a:srcRect b="0" l="11834" r="8166" t="0"/>
          <a:stretch/>
        </p:blipFill>
        <p:spPr>
          <a:xfrm>
            <a:off x="8733798" y="4049976"/>
            <a:ext cx="1645920" cy="1616110"/>
          </a:xfrm>
          <a:prstGeom prst="rect">
            <a:avLst/>
          </a:prstGeom>
          <a:noFill/>
          <a:ln>
            <a:noFill/>
          </a:ln>
        </p:spPr>
      </p:pic>
      <p:pic>
        <p:nvPicPr>
          <p:cNvPr id="121" name="Google Shape;121;p16"/>
          <p:cNvPicPr preferRelativeResize="0"/>
          <p:nvPr/>
        </p:nvPicPr>
        <p:blipFill rotWithShape="1">
          <a:blip r:embed="rId8">
            <a:alphaModFix/>
          </a:blip>
          <a:srcRect b="0" l="0" r="0" t="0"/>
          <a:stretch/>
        </p:blipFill>
        <p:spPr>
          <a:xfrm>
            <a:off x="6812452" y="2446513"/>
            <a:ext cx="1565940" cy="1581678"/>
          </a:xfrm>
          <a:prstGeom prst="rect">
            <a:avLst/>
          </a:prstGeom>
          <a:noFill/>
          <a:ln>
            <a:noFill/>
          </a:ln>
        </p:spPr>
      </p:pic>
      <p:sp>
        <p:nvSpPr>
          <p:cNvPr id="122" name="Google Shape;122;p16"/>
          <p:cNvSpPr txBox="1"/>
          <p:nvPr/>
        </p:nvSpPr>
        <p:spPr>
          <a:xfrm>
            <a:off x="8421735" y="2747063"/>
            <a:ext cx="1698535"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Tami Kesselman</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Partner,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LOHAS Advisors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pic>
        <p:nvPicPr>
          <p:cNvPr id="127" name="Google Shape;127;p17"/>
          <p:cNvPicPr preferRelativeResize="0"/>
          <p:nvPr/>
        </p:nvPicPr>
        <p:blipFill rotWithShape="1">
          <a:blip r:embed="rId3">
            <a:alphaModFix/>
          </a:blip>
          <a:srcRect b="0" l="0" r="0" t="0"/>
          <a:stretch/>
        </p:blipFill>
        <p:spPr>
          <a:xfrm>
            <a:off x="173038" y="444499"/>
            <a:ext cx="2847975" cy="1000125"/>
          </a:xfrm>
          <a:prstGeom prst="rect">
            <a:avLst/>
          </a:prstGeom>
          <a:noFill/>
          <a:ln>
            <a:noFill/>
          </a:ln>
        </p:spPr>
      </p:pic>
      <p:sp>
        <p:nvSpPr>
          <p:cNvPr id="128" name="Google Shape;128;p17"/>
          <p:cNvSpPr/>
          <p:nvPr/>
        </p:nvSpPr>
        <p:spPr>
          <a:xfrm>
            <a:off x="0" y="3162300"/>
            <a:ext cx="5080000" cy="3695700"/>
          </a:xfrm>
          <a:prstGeom prst="rtTriangle">
            <a:avLst/>
          </a:prstGeom>
          <a:solidFill>
            <a:srgbClr val="F4F4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9" name="Google Shape;129;p17"/>
          <p:cNvPicPr preferRelativeResize="0"/>
          <p:nvPr/>
        </p:nvPicPr>
        <p:blipFill rotWithShape="1">
          <a:blip r:embed="rId4">
            <a:alphaModFix/>
          </a:blip>
          <a:srcRect b="0" l="0" r="0" t="0"/>
          <a:stretch/>
        </p:blipFill>
        <p:spPr>
          <a:xfrm>
            <a:off x="167506" y="5010150"/>
            <a:ext cx="2226447" cy="1616108"/>
          </a:xfrm>
          <a:prstGeom prst="rect">
            <a:avLst/>
          </a:prstGeom>
          <a:noFill/>
          <a:ln>
            <a:noFill/>
          </a:ln>
        </p:spPr>
      </p:pic>
      <p:sp>
        <p:nvSpPr>
          <p:cNvPr id="130" name="Google Shape;130;p17"/>
          <p:cNvSpPr/>
          <p:nvPr/>
        </p:nvSpPr>
        <p:spPr>
          <a:xfrm rot="5400000">
            <a:off x="-224631" y="224631"/>
            <a:ext cx="4640262" cy="4191000"/>
          </a:xfrm>
          <a:prstGeom prst="rtTriangle">
            <a:avLst/>
          </a:prstGeom>
          <a:noFill/>
          <a:ln cap="flat" cmpd="sng" w="12700">
            <a:solidFill>
              <a:srgbClr val="B8D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7"/>
          <p:cNvSpPr txBox="1"/>
          <p:nvPr/>
        </p:nvSpPr>
        <p:spPr>
          <a:xfrm>
            <a:off x="2188253" y="897334"/>
            <a:ext cx="9469677" cy="440120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ctr">
              <a:spcBef>
                <a:spcPts val="0"/>
              </a:spcBef>
              <a:spcAft>
                <a:spcPts val="0"/>
              </a:spcAft>
              <a:buNone/>
            </a:pPr>
            <a:r>
              <a:rPr lang="en-US" sz="4000">
                <a:solidFill>
                  <a:srgbClr val="7DB2D6"/>
                </a:solidFill>
                <a:latin typeface="Calibri"/>
                <a:ea typeface="Calibri"/>
                <a:cs typeface="Calibri"/>
                <a:sym typeface="Calibri"/>
              </a:rPr>
              <a:t>Webinar Structure</a:t>
            </a:r>
            <a:endParaRPr/>
          </a:p>
          <a:p>
            <a:pPr indent="0" lvl="0" marL="0" marR="0" rtl="0" algn="ctr">
              <a:spcBef>
                <a:spcPts val="0"/>
              </a:spcBef>
              <a:spcAft>
                <a:spcPts val="0"/>
              </a:spcAft>
              <a:buNone/>
            </a:pPr>
            <a:r>
              <a:t/>
            </a:r>
            <a:endParaRPr sz="4000">
              <a:solidFill>
                <a:srgbClr val="7DB2D6"/>
              </a:solidFill>
              <a:latin typeface="Calibri"/>
              <a:ea typeface="Calibri"/>
              <a:cs typeface="Calibri"/>
              <a:sym typeface="Calibri"/>
            </a:endParaRPr>
          </a:p>
          <a:p>
            <a:pPr indent="0" lvl="0" marL="0" marR="0" rtl="0" algn="ctr">
              <a:spcBef>
                <a:spcPts val="0"/>
              </a:spcBef>
              <a:spcAft>
                <a:spcPts val="0"/>
              </a:spcAft>
              <a:buNone/>
            </a:pPr>
            <a:r>
              <a:rPr lang="en-US" sz="3200">
                <a:solidFill>
                  <a:schemeClr val="dk1"/>
                </a:solidFill>
                <a:latin typeface="Calibri"/>
                <a:ea typeface="Calibri"/>
                <a:cs typeface="Calibri"/>
                <a:sym typeface="Calibri"/>
              </a:rPr>
              <a:t>Target: 50 minutes</a:t>
            </a:r>
            <a:endParaRPr/>
          </a:p>
          <a:p>
            <a:pPr indent="0" lvl="0" marL="0" marR="0" rtl="0" algn="ctr">
              <a:spcBef>
                <a:spcPts val="0"/>
              </a:spcBef>
              <a:spcAft>
                <a:spcPts val="0"/>
              </a:spcAft>
              <a:buNone/>
            </a:pPr>
            <a:r>
              <a:rPr lang="en-US" sz="3200">
                <a:solidFill>
                  <a:schemeClr val="dk1"/>
                </a:solidFill>
                <a:latin typeface="Calibri"/>
                <a:ea typeface="Calibri"/>
                <a:cs typeface="Calibri"/>
                <a:sym typeface="Calibri"/>
              </a:rPr>
              <a:t>Educational Focus</a:t>
            </a:r>
            <a:endParaRPr/>
          </a:p>
          <a:p>
            <a:pPr indent="0" lvl="0" marL="0" marR="0" rtl="0" algn="ctr">
              <a:spcBef>
                <a:spcPts val="0"/>
              </a:spcBef>
              <a:spcAft>
                <a:spcPts val="0"/>
              </a:spcAft>
              <a:buNone/>
            </a:pPr>
            <a:r>
              <a:rPr lang="en-US" sz="3200">
                <a:solidFill>
                  <a:schemeClr val="dk1"/>
                </a:solidFill>
                <a:latin typeface="Calibri"/>
                <a:ea typeface="Calibri"/>
                <a:cs typeface="Calibri"/>
                <a:sym typeface="Calibri"/>
              </a:rPr>
              <a:t>Q &amp; A</a:t>
            </a:r>
            <a:endParaRPr/>
          </a:p>
          <a:p>
            <a:pPr indent="0" lvl="0" marL="0" marR="0" rtl="0" algn="ctr">
              <a:spcBef>
                <a:spcPts val="0"/>
              </a:spcBef>
              <a:spcAft>
                <a:spcPts val="0"/>
              </a:spcAft>
              <a:buNone/>
            </a:pPr>
            <a:r>
              <a:rPr lang="en-US" sz="3200">
                <a:solidFill>
                  <a:schemeClr val="dk1"/>
                </a:solidFill>
                <a:latin typeface="Calibri"/>
                <a:ea typeface="Calibri"/>
                <a:cs typeface="Calibri"/>
                <a:sym typeface="Calibri"/>
              </a:rPr>
              <a:t>Access/Contact Details</a:t>
            </a:r>
            <a:endParaRPr/>
          </a:p>
          <a:p>
            <a:pPr indent="0" lvl="0" marL="0" marR="0" rtl="0" algn="ctr">
              <a:spcBef>
                <a:spcPts val="0"/>
              </a:spcBef>
              <a:spcAft>
                <a:spcPts val="0"/>
              </a:spcAft>
              <a:buNone/>
            </a:pPr>
            <a:r>
              <a:t/>
            </a:r>
            <a:endParaRPr sz="4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pic>
        <p:nvPicPr>
          <p:cNvPr id="136" name="Google Shape;136;p18"/>
          <p:cNvPicPr preferRelativeResize="0"/>
          <p:nvPr/>
        </p:nvPicPr>
        <p:blipFill rotWithShape="1">
          <a:blip r:embed="rId3">
            <a:alphaModFix/>
          </a:blip>
          <a:srcRect b="0" l="0" r="0" t="0"/>
          <a:stretch/>
        </p:blipFill>
        <p:spPr>
          <a:xfrm>
            <a:off x="173038" y="444499"/>
            <a:ext cx="2847975" cy="1000125"/>
          </a:xfrm>
          <a:prstGeom prst="rect">
            <a:avLst/>
          </a:prstGeom>
          <a:noFill/>
          <a:ln>
            <a:noFill/>
          </a:ln>
        </p:spPr>
      </p:pic>
      <p:sp>
        <p:nvSpPr>
          <p:cNvPr id="137" name="Google Shape;137;p18"/>
          <p:cNvSpPr/>
          <p:nvPr/>
        </p:nvSpPr>
        <p:spPr>
          <a:xfrm>
            <a:off x="0" y="3162300"/>
            <a:ext cx="5080000" cy="3695700"/>
          </a:xfrm>
          <a:prstGeom prst="rtTriangle">
            <a:avLst/>
          </a:prstGeom>
          <a:solidFill>
            <a:srgbClr val="F4F4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38" name="Google Shape;138;p18"/>
          <p:cNvPicPr preferRelativeResize="0"/>
          <p:nvPr/>
        </p:nvPicPr>
        <p:blipFill rotWithShape="1">
          <a:blip r:embed="rId4">
            <a:alphaModFix/>
          </a:blip>
          <a:srcRect b="0" l="0" r="0" t="0"/>
          <a:stretch/>
        </p:blipFill>
        <p:spPr>
          <a:xfrm>
            <a:off x="167506" y="5010150"/>
            <a:ext cx="2226447" cy="1616108"/>
          </a:xfrm>
          <a:prstGeom prst="rect">
            <a:avLst/>
          </a:prstGeom>
          <a:noFill/>
          <a:ln>
            <a:noFill/>
          </a:ln>
        </p:spPr>
      </p:pic>
      <p:sp>
        <p:nvSpPr>
          <p:cNvPr id="139" name="Google Shape;139;p18"/>
          <p:cNvSpPr/>
          <p:nvPr/>
        </p:nvSpPr>
        <p:spPr>
          <a:xfrm rot="5400000">
            <a:off x="-224631" y="224631"/>
            <a:ext cx="4640262" cy="4191000"/>
          </a:xfrm>
          <a:prstGeom prst="rtTriangle">
            <a:avLst/>
          </a:prstGeom>
          <a:noFill/>
          <a:ln cap="flat" cmpd="sng" w="12700">
            <a:solidFill>
              <a:srgbClr val="B8D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8"/>
          <p:cNvSpPr txBox="1"/>
          <p:nvPr/>
        </p:nvSpPr>
        <p:spPr>
          <a:xfrm>
            <a:off x="1936359" y="444499"/>
            <a:ext cx="9469677" cy="526297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ctr">
              <a:spcBef>
                <a:spcPts val="0"/>
              </a:spcBef>
              <a:spcAft>
                <a:spcPts val="0"/>
              </a:spcAft>
              <a:buNone/>
            </a:pPr>
            <a:r>
              <a:rPr lang="en-US" sz="4000">
                <a:solidFill>
                  <a:srgbClr val="7DB2D6"/>
                </a:solidFill>
                <a:latin typeface="Calibri"/>
                <a:ea typeface="Calibri"/>
                <a:cs typeface="Calibri"/>
                <a:sym typeface="Calibri"/>
              </a:rPr>
              <a:t>Agenda</a:t>
            </a:r>
            <a:endParaRPr/>
          </a:p>
          <a:p>
            <a:pPr indent="0" lvl="0" marL="0" marR="0" rtl="0" algn="ctr">
              <a:spcBef>
                <a:spcPts val="0"/>
              </a:spcBef>
              <a:spcAft>
                <a:spcPts val="0"/>
              </a:spcAft>
              <a:buNone/>
            </a:pPr>
            <a:r>
              <a:t/>
            </a:r>
            <a:endParaRPr sz="4000">
              <a:solidFill>
                <a:srgbClr val="7DB2D6"/>
              </a:solidFill>
              <a:latin typeface="Calibri"/>
              <a:ea typeface="Calibri"/>
              <a:cs typeface="Calibri"/>
              <a:sym typeface="Calibri"/>
            </a:endParaRPr>
          </a:p>
          <a:p>
            <a:pPr indent="-457200" lvl="0" marL="457200" marR="0" rtl="0" algn="ctr">
              <a:spcBef>
                <a:spcPts val="0"/>
              </a:spcBef>
              <a:spcAft>
                <a:spcPts val="0"/>
              </a:spcAft>
              <a:buClr>
                <a:schemeClr val="dk1"/>
              </a:buClr>
              <a:buSzPts val="3200"/>
              <a:buFont typeface="Courier New"/>
              <a:buChar char="o"/>
            </a:pPr>
            <a:r>
              <a:rPr lang="en-US" sz="3200">
                <a:solidFill>
                  <a:schemeClr val="dk1"/>
                </a:solidFill>
                <a:latin typeface="Calibri"/>
                <a:ea typeface="Calibri"/>
                <a:cs typeface="Calibri"/>
                <a:sym typeface="Calibri"/>
              </a:rPr>
              <a:t>Introduction of Webinar</a:t>
            </a:r>
            <a:endParaRPr/>
          </a:p>
          <a:p>
            <a:pPr indent="-457200" lvl="0" marL="457200" marR="0" rtl="0" algn="ctr">
              <a:spcBef>
                <a:spcPts val="0"/>
              </a:spcBef>
              <a:spcAft>
                <a:spcPts val="0"/>
              </a:spcAft>
              <a:buClr>
                <a:schemeClr val="dk1"/>
              </a:buClr>
              <a:buSzPts val="3200"/>
              <a:buFont typeface="Courier New"/>
              <a:buChar char="o"/>
            </a:pPr>
            <a:r>
              <a:rPr lang="en-US" sz="3200">
                <a:solidFill>
                  <a:schemeClr val="dk1"/>
                </a:solidFill>
                <a:latin typeface="Calibri"/>
                <a:ea typeface="Calibri"/>
                <a:cs typeface="Calibri"/>
                <a:sym typeface="Calibri"/>
              </a:rPr>
              <a:t>FO/PW Investor Trends – Tami Kesselman</a:t>
            </a:r>
            <a:endParaRPr sz="3200">
              <a:solidFill>
                <a:schemeClr val="dk1"/>
              </a:solidFill>
              <a:latin typeface="Calibri"/>
              <a:ea typeface="Calibri"/>
              <a:cs typeface="Calibri"/>
              <a:sym typeface="Calibri"/>
            </a:endParaRPr>
          </a:p>
          <a:p>
            <a:pPr indent="-457200" lvl="0" marL="457200" marR="0" rtl="0" algn="ctr">
              <a:spcBef>
                <a:spcPts val="0"/>
              </a:spcBef>
              <a:spcAft>
                <a:spcPts val="0"/>
              </a:spcAft>
              <a:buClr>
                <a:schemeClr val="dk1"/>
              </a:buClr>
              <a:buSzPts val="3200"/>
              <a:buFont typeface="Courier New"/>
              <a:buChar char="o"/>
            </a:pPr>
            <a:r>
              <a:rPr lang="en-US" sz="3200">
                <a:solidFill>
                  <a:schemeClr val="dk1"/>
                </a:solidFill>
                <a:latin typeface="Calibri"/>
                <a:ea typeface="Calibri"/>
                <a:cs typeface="Calibri"/>
                <a:sym typeface="Calibri"/>
              </a:rPr>
              <a:t>About – Michele Colucci &amp; DigitalDx Ventures</a:t>
            </a:r>
            <a:endParaRPr/>
          </a:p>
          <a:p>
            <a:pPr indent="-457200" lvl="0" marL="457200" marR="0" rtl="0" algn="ctr">
              <a:spcBef>
                <a:spcPts val="0"/>
              </a:spcBef>
              <a:spcAft>
                <a:spcPts val="0"/>
              </a:spcAft>
              <a:buClr>
                <a:schemeClr val="dk1"/>
              </a:buClr>
              <a:buSzPts val="3200"/>
              <a:buFont typeface="Courier New"/>
              <a:buChar char="o"/>
            </a:pPr>
            <a:r>
              <a:rPr lang="en-US" sz="3200">
                <a:solidFill>
                  <a:schemeClr val="dk1"/>
                </a:solidFill>
                <a:latin typeface="Calibri"/>
                <a:ea typeface="Calibri"/>
                <a:cs typeface="Calibri"/>
                <a:sym typeface="Calibri"/>
              </a:rPr>
              <a:t>Health AI and Digital Health Markets</a:t>
            </a:r>
            <a:endParaRPr/>
          </a:p>
          <a:p>
            <a:pPr indent="-457200" lvl="0" marL="457200" marR="0" rtl="0" algn="ctr">
              <a:spcBef>
                <a:spcPts val="0"/>
              </a:spcBef>
              <a:spcAft>
                <a:spcPts val="0"/>
              </a:spcAft>
              <a:buClr>
                <a:schemeClr val="dk1"/>
              </a:buClr>
              <a:buSzPts val="3200"/>
              <a:buFont typeface="Courier New"/>
              <a:buChar char="o"/>
            </a:pPr>
            <a:r>
              <a:rPr lang="en-US" sz="3200">
                <a:solidFill>
                  <a:schemeClr val="dk1"/>
                </a:solidFill>
                <a:latin typeface="Calibri"/>
                <a:ea typeface="Calibri"/>
                <a:cs typeface="Calibri"/>
                <a:sym typeface="Calibri"/>
              </a:rPr>
              <a:t>Healthcare Fund of the Future – Examples of Success</a:t>
            </a:r>
            <a:endParaRPr/>
          </a:p>
          <a:p>
            <a:pPr indent="-457200" lvl="0" marL="457200" marR="0" rtl="0" algn="ctr">
              <a:spcBef>
                <a:spcPts val="0"/>
              </a:spcBef>
              <a:spcAft>
                <a:spcPts val="0"/>
              </a:spcAft>
              <a:buClr>
                <a:schemeClr val="dk1"/>
              </a:buClr>
              <a:buSzPts val="3200"/>
              <a:buFont typeface="Courier New"/>
              <a:buChar char="o"/>
            </a:pPr>
            <a:r>
              <a:rPr lang="en-US" sz="3200">
                <a:solidFill>
                  <a:schemeClr val="dk1"/>
                </a:solidFill>
                <a:latin typeface="Calibri"/>
                <a:ea typeface="Calibri"/>
                <a:cs typeface="Calibri"/>
                <a:sym typeface="Calibri"/>
              </a:rPr>
              <a:t>Q &amp; A</a:t>
            </a:r>
            <a:endParaRPr/>
          </a:p>
          <a:p>
            <a:pPr indent="-457200" lvl="0" marL="457200" marR="0" rtl="0" algn="ctr">
              <a:spcBef>
                <a:spcPts val="0"/>
              </a:spcBef>
              <a:spcAft>
                <a:spcPts val="0"/>
              </a:spcAft>
              <a:buClr>
                <a:schemeClr val="dk1"/>
              </a:buClr>
              <a:buSzPts val="3200"/>
              <a:buFont typeface="Courier New"/>
              <a:buChar char="o"/>
            </a:pPr>
            <a:r>
              <a:rPr lang="en-US" sz="3200">
                <a:solidFill>
                  <a:schemeClr val="dk1"/>
                </a:solidFill>
                <a:latin typeface="Calibri"/>
                <a:ea typeface="Calibri"/>
                <a:cs typeface="Calibri"/>
                <a:sym typeface="Calibri"/>
              </a:rPr>
              <a:t>Next Action Items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pic>
        <p:nvPicPr>
          <p:cNvPr id="145" name="Google Shape;145;p19"/>
          <p:cNvPicPr preferRelativeResize="0"/>
          <p:nvPr/>
        </p:nvPicPr>
        <p:blipFill rotWithShape="1">
          <a:blip r:embed="rId3">
            <a:alphaModFix/>
          </a:blip>
          <a:srcRect b="0" l="0" r="0" t="0"/>
          <a:stretch/>
        </p:blipFill>
        <p:spPr>
          <a:xfrm>
            <a:off x="173038" y="444499"/>
            <a:ext cx="2847975" cy="1000125"/>
          </a:xfrm>
          <a:prstGeom prst="rect">
            <a:avLst/>
          </a:prstGeom>
          <a:noFill/>
          <a:ln>
            <a:noFill/>
          </a:ln>
        </p:spPr>
      </p:pic>
      <p:sp>
        <p:nvSpPr>
          <p:cNvPr id="146" name="Google Shape;146;p19"/>
          <p:cNvSpPr/>
          <p:nvPr/>
        </p:nvSpPr>
        <p:spPr>
          <a:xfrm>
            <a:off x="0" y="3162300"/>
            <a:ext cx="5080000" cy="3695700"/>
          </a:xfrm>
          <a:prstGeom prst="rtTriangle">
            <a:avLst/>
          </a:prstGeom>
          <a:solidFill>
            <a:srgbClr val="F4F4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47" name="Google Shape;147;p19"/>
          <p:cNvPicPr preferRelativeResize="0"/>
          <p:nvPr/>
        </p:nvPicPr>
        <p:blipFill rotWithShape="1">
          <a:blip r:embed="rId4">
            <a:alphaModFix/>
          </a:blip>
          <a:srcRect b="0" l="0" r="0" t="0"/>
          <a:stretch/>
        </p:blipFill>
        <p:spPr>
          <a:xfrm>
            <a:off x="167506" y="5010150"/>
            <a:ext cx="2226447" cy="1616108"/>
          </a:xfrm>
          <a:prstGeom prst="rect">
            <a:avLst/>
          </a:prstGeom>
          <a:noFill/>
          <a:ln>
            <a:noFill/>
          </a:ln>
        </p:spPr>
      </p:pic>
      <p:sp>
        <p:nvSpPr>
          <p:cNvPr id="148" name="Google Shape;148;p19"/>
          <p:cNvSpPr/>
          <p:nvPr/>
        </p:nvSpPr>
        <p:spPr>
          <a:xfrm rot="5400000">
            <a:off x="-224631" y="224631"/>
            <a:ext cx="4640262" cy="4191000"/>
          </a:xfrm>
          <a:prstGeom prst="rtTriangle">
            <a:avLst/>
          </a:prstGeom>
          <a:noFill/>
          <a:ln cap="flat" cmpd="sng" w="12700">
            <a:solidFill>
              <a:srgbClr val="B8D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9"/>
          <p:cNvSpPr txBox="1"/>
          <p:nvPr/>
        </p:nvSpPr>
        <p:spPr>
          <a:xfrm>
            <a:off x="7112002" y="1837583"/>
            <a:ext cx="4507640" cy="41549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Tami Kessleman </a:t>
            </a:r>
            <a:endParaRPr/>
          </a:p>
          <a:p>
            <a:pPr indent="0" lvl="0" marL="0" marR="0" rtl="0" algn="l">
              <a:spcBef>
                <a:spcPts val="0"/>
              </a:spcBef>
              <a:spcAft>
                <a:spcPts val="0"/>
              </a:spcAft>
              <a:buNone/>
            </a:pPr>
            <a:r>
              <a:rPr i="1" lang="en-US" sz="2400">
                <a:solidFill>
                  <a:schemeClr val="dk1"/>
                </a:solidFill>
                <a:latin typeface="Calibri"/>
                <a:ea typeface="Calibri"/>
                <a:cs typeface="Calibri"/>
                <a:sym typeface="Calibri"/>
              </a:rPr>
              <a:t>Partner, LOHAS Advisors</a:t>
            </a:r>
            <a:endParaRPr sz="2400">
              <a:solidFill>
                <a:schemeClr val="dk1"/>
              </a:solidFill>
              <a:latin typeface="Calibri"/>
              <a:ea typeface="Calibri"/>
              <a:cs typeface="Calibri"/>
              <a:sym typeface="Calibri"/>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Harvard Kennedy School, MPA and Member Global Alumni Board of Directors</a:t>
            </a:r>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Chair, Opal Family Office Investing Forum</a:t>
            </a:r>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NEXUS Impact Investing Steering Committee </a:t>
            </a:r>
            <a:endParaRPr/>
          </a:p>
          <a:p>
            <a:pPr indent="-342900" lvl="1" marL="8001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Worldwide President, Harvard Alumni in IMPACT</a:t>
            </a:r>
            <a:endParaRPr/>
          </a:p>
        </p:txBody>
      </p:sp>
      <p:sp>
        <p:nvSpPr>
          <p:cNvPr id="150" name="Google Shape;150;p19"/>
          <p:cNvSpPr txBox="1"/>
          <p:nvPr/>
        </p:nvSpPr>
        <p:spPr>
          <a:xfrm>
            <a:off x="3559406" y="873264"/>
            <a:ext cx="8142401"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rgbClr val="7DB2D6"/>
                </a:solidFill>
                <a:latin typeface="Calibri"/>
                <a:ea typeface="Calibri"/>
                <a:cs typeface="Calibri"/>
                <a:sym typeface="Calibri"/>
              </a:rPr>
              <a:t>Impact Investing and the Family Office</a:t>
            </a:r>
            <a:endParaRPr/>
          </a:p>
        </p:txBody>
      </p:sp>
      <p:pic>
        <p:nvPicPr>
          <p:cNvPr id="151" name="Google Shape;151;p19"/>
          <p:cNvPicPr preferRelativeResize="0"/>
          <p:nvPr/>
        </p:nvPicPr>
        <p:blipFill rotWithShape="1">
          <a:blip r:embed="rId5">
            <a:alphaModFix/>
          </a:blip>
          <a:srcRect b="0" l="0" r="0" t="0"/>
          <a:stretch/>
        </p:blipFill>
        <p:spPr>
          <a:xfrm>
            <a:off x="3692689" y="2454415"/>
            <a:ext cx="2774620" cy="28025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pic>
        <p:nvPicPr>
          <p:cNvPr id="156" name="Google Shape;156;p20"/>
          <p:cNvPicPr preferRelativeResize="0"/>
          <p:nvPr/>
        </p:nvPicPr>
        <p:blipFill rotWithShape="1">
          <a:blip r:embed="rId3">
            <a:alphaModFix/>
          </a:blip>
          <a:srcRect b="0" l="0" r="0" t="0"/>
          <a:stretch/>
        </p:blipFill>
        <p:spPr>
          <a:xfrm>
            <a:off x="173038" y="444499"/>
            <a:ext cx="2847975" cy="1000125"/>
          </a:xfrm>
          <a:prstGeom prst="rect">
            <a:avLst/>
          </a:prstGeom>
          <a:noFill/>
          <a:ln>
            <a:noFill/>
          </a:ln>
        </p:spPr>
      </p:pic>
      <p:sp>
        <p:nvSpPr>
          <p:cNvPr id="157" name="Google Shape;157;p20"/>
          <p:cNvSpPr/>
          <p:nvPr/>
        </p:nvSpPr>
        <p:spPr>
          <a:xfrm>
            <a:off x="0" y="3162300"/>
            <a:ext cx="5080000" cy="3695700"/>
          </a:xfrm>
          <a:prstGeom prst="rtTriangle">
            <a:avLst/>
          </a:prstGeom>
          <a:solidFill>
            <a:srgbClr val="F4F4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8" name="Google Shape;158;p20"/>
          <p:cNvPicPr preferRelativeResize="0"/>
          <p:nvPr/>
        </p:nvPicPr>
        <p:blipFill rotWithShape="1">
          <a:blip r:embed="rId4">
            <a:alphaModFix/>
          </a:blip>
          <a:srcRect b="0" l="0" r="0" t="0"/>
          <a:stretch/>
        </p:blipFill>
        <p:spPr>
          <a:xfrm>
            <a:off x="167506" y="5010150"/>
            <a:ext cx="2226447" cy="1616108"/>
          </a:xfrm>
          <a:prstGeom prst="rect">
            <a:avLst/>
          </a:prstGeom>
          <a:noFill/>
          <a:ln>
            <a:noFill/>
          </a:ln>
        </p:spPr>
      </p:pic>
      <p:sp>
        <p:nvSpPr>
          <p:cNvPr id="159" name="Google Shape;159;p20"/>
          <p:cNvSpPr/>
          <p:nvPr/>
        </p:nvSpPr>
        <p:spPr>
          <a:xfrm rot="5400000">
            <a:off x="-224631" y="224631"/>
            <a:ext cx="4640262" cy="4191000"/>
          </a:xfrm>
          <a:prstGeom prst="rtTriangle">
            <a:avLst/>
          </a:prstGeom>
          <a:noFill/>
          <a:ln cap="flat" cmpd="sng" w="12700">
            <a:solidFill>
              <a:srgbClr val="B8D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20"/>
          <p:cNvSpPr txBox="1"/>
          <p:nvPr/>
        </p:nvSpPr>
        <p:spPr>
          <a:xfrm>
            <a:off x="4364039" y="507329"/>
            <a:ext cx="5430638"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rgbClr val="7DB2D6"/>
                </a:solidFill>
                <a:latin typeface="Calibri"/>
                <a:ea typeface="Calibri"/>
                <a:cs typeface="Calibri"/>
                <a:sym typeface="Calibri"/>
              </a:rPr>
              <a:t>FO/PW Investor Trends</a:t>
            </a:r>
            <a:endParaRPr/>
          </a:p>
        </p:txBody>
      </p:sp>
      <p:sp>
        <p:nvSpPr>
          <p:cNvPr id="161" name="Google Shape;161;p20"/>
          <p:cNvSpPr txBox="1"/>
          <p:nvPr/>
        </p:nvSpPr>
        <p:spPr>
          <a:xfrm>
            <a:off x="5247506" y="6519446"/>
            <a:ext cx="450764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 2019 Camden Family Office Report</a:t>
            </a:r>
            <a:endParaRPr/>
          </a:p>
        </p:txBody>
      </p:sp>
      <p:sp>
        <p:nvSpPr>
          <p:cNvPr id="162" name="Google Shape;162;p20"/>
          <p:cNvSpPr/>
          <p:nvPr/>
        </p:nvSpPr>
        <p:spPr>
          <a:xfrm>
            <a:off x="6648413" y="3061230"/>
            <a:ext cx="2054268" cy="2693096"/>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20"/>
          <p:cNvSpPr txBox="1"/>
          <p:nvPr/>
        </p:nvSpPr>
        <p:spPr>
          <a:xfrm>
            <a:off x="1493761" y="3188594"/>
            <a:ext cx="2670480"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42% plan to increase Alternative Investments in Private Equity Funds in 2020</a:t>
            </a:r>
            <a:endParaRPr/>
          </a:p>
        </p:txBody>
      </p:sp>
      <p:pic>
        <p:nvPicPr>
          <p:cNvPr id="164" name="Google Shape;164;p20"/>
          <p:cNvPicPr preferRelativeResize="0"/>
          <p:nvPr/>
        </p:nvPicPr>
        <p:blipFill rotWithShape="1">
          <a:blip r:embed="rId5">
            <a:alphaModFix/>
          </a:blip>
          <a:srcRect b="0" l="0" r="0" t="0"/>
          <a:stretch/>
        </p:blipFill>
        <p:spPr>
          <a:xfrm>
            <a:off x="4505940" y="1313232"/>
            <a:ext cx="6813701" cy="5199133"/>
          </a:xfrm>
          <a:prstGeom prst="rect">
            <a:avLst/>
          </a:prstGeom>
          <a:noFill/>
          <a:ln>
            <a:noFill/>
          </a:ln>
        </p:spPr>
      </p:pic>
      <p:sp>
        <p:nvSpPr>
          <p:cNvPr id="165" name="Google Shape;165;p20"/>
          <p:cNvSpPr/>
          <p:nvPr/>
        </p:nvSpPr>
        <p:spPr>
          <a:xfrm>
            <a:off x="4624299" y="1313232"/>
            <a:ext cx="1246414" cy="105098"/>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pic>
        <p:nvPicPr>
          <p:cNvPr id="170" name="Google Shape;170;p21"/>
          <p:cNvPicPr preferRelativeResize="0"/>
          <p:nvPr/>
        </p:nvPicPr>
        <p:blipFill rotWithShape="1">
          <a:blip r:embed="rId3">
            <a:alphaModFix/>
          </a:blip>
          <a:srcRect b="0" l="0" r="0" t="0"/>
          <a:stretch/>
        </p:blipFill>
        <p:spPr>
          <a:xfrm>
            <a:off x="173038" y="444499"/>
            <a:ext cx="2847975" cy="1000125"/>
          </a:xfrm>
          <a:prstGeom prst="rect">
            <a:avLst/>
          </a:prstGeom>
          <a:noFill/>
          <a:ln>
            <a:noFill/>
          </a:ln>
        </p:spPr>
      </p:pic>
      <p:sp>
        <p:nvSpPr>
          <p:cNvPr id="171" name="Google Shape;171;p21"/>
          <p:cNvSpPr/>
          <p:nvPr/>
        </p:nvSpPr>
        <p:spPr>
          <a:xfrm>
            <a:off x="0" y="3162300"/>
            <a:ext cx="5080000" cy="3695700"/>
          </a:xfrm>
          <a:prstGeom prst="rtTriangle">
            <a:avLst/>
          </a:prstGeom>
          <a:solidFill>
            <a:srgbClr val="F4F4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2" name="Google Shape;172;p21"/>
          <p:cNvPicPr preferRelativeResize="0"/>
          <p:nvPr/>
        </p:nvPicPr>
        <p:blipFill rotWithShape="1">
          <a:blip r:embed="rId4">
            <a:alphaModFix/>
          </a:blip>
          <a:srcRect b="0" l="0" r="0" t="0"/>
          <a:stretch/>
        </p:blipFill>
        <p:spPr>
          <a:xfrm>
            <a:off x="167506" y="5010150"/>
            <a:ext cx="2226447" cy="1616108"/>
          </a:xfrm>
          <a:prstGeom prst="rect">
            <a:avLst/>
          </a:prstGeom>
          <a:noFill/>
          <a:ln>
            <a:noFill/>
          </a:ln>
        </p:spPr>
      </p:pic>
      <p:sp>
        <p:nvSpPr>
          <p:cNvPr id="173" name="Google Shape;173;p21"/>
          <p:cNvSpPr/>
          <p:nvPr/>
        </p:nvSpPr>
        <p:spPr>
          <a:xfrm rot="5400000">
            <a:off x="-224631" y="224631"/>
            <a:ext cx="4640262" cy="4191000"/>
          </a:xfrm>
          <a:prstGeom prst="rtTriangle">
            <a:avLst/>
          </a:prstGeom>
          <a:noFill/>
          <a:ln cap="flat" cmpd="sng" w="12700">
            <a:solidFill>
              <a:srgbClr val="B8D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21"/>
          <p:cNvSpPr txBox="1"/>
          <p:nvPr/>
        </p:nvSpPr>
        <p:spPr>
          <a:xfrm>
            <a:off x="4364039" y="507329"/>
            <a:ext cx="5430638"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rgbClr val="7DB2D6"/>
                </a:solidFill>
                <a:latin typeface="Calibri"/>
                <a:ea typeface="Calibri"/>
                <a:cs typeface="Calibri"/>
                <a:sym typeface="Calibri"/>
              </a:rPr>
              <a:t>FO/PW</a:t>
            </a:r>
            <a:r>
              <a:rPr lang="en-US" sz="3200">
                <a:solidFill>
                  <a:srgbClr val="7DB2D6"/>
                </a:solidFill>
                <a:latin typeface="Calibri"/>
                <a:ea typeface="Calibri"/>
                <a:cs typeface="Calibri"/>
                <a:sym typeface="Calibri"/>
              </a:rPr>
              <a:t> </a:t>
            </a:r>
            <a:r>
              <a:rPr lang="en-US" sz="4000">
                <a:solidFill>
                  <a:srgbClr val="7DB2D6"/>
                </a:solidFill>
                <a:latin typeface="Calibri"/>
                <a:ea typeface="Calibri"/>
                <a:cs typeface="Calibri"/>
                <a:sym typeface="Calibri"/>
              </a:rPr>
              <a:t>Investor Trends</a:t>
            </a:r>
            <a:endParaRPr/>
          </a:p>
        </p:txBody>
      </p:sp>
      <p:sp>
        <p:nvSpPr>
          <p:cNvPr id="175" name="Google Shape;175;p21"/>
          <p:cNvSpPr txBox="1"/>
          <p:nvPr/>
        </p:nvSpPr>
        <p:spPr>
          <a:xfrm>
            <a:off x="5247506" y="6519446"/>
            <a:ext cx="450764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 2019 Camden Family Office Report</a:t>
            </a:r>
            <a:endParaRPr/>
          </a:p>
        </p:txBody>
      </p:sp>
      <p:sp>
        <p:nvSpPr>
          <p:cNvPr id="176" name="Google Shape;176;p21"/>
          <p:cNvSpPr txBox="1"/>
          <p:nvPr/>
        </p:nvSpPr>
        <p:spPr>
          <a:xfrm>
            <a:off x="1344385" y="3067112"/>
            <a:ext cx="2846616" cy="163121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24% preferred PE Funds for impact investing and 38% demonstrated an interest in Healthcare and Wellness</a:t>
            </a:r>
            <a:endParaRPr b="1" sz="2000">
              <a:solidFill>
                <a:schemeClr val="dk1"/>
              </a:solidFill>
              <a:latin typeface="Calibri"/>
              <a:ea typeface="Calibri"/>
              <a:cs typeface="Calibri"/>
              <a:sym typeface="Calibri"/>
            </a:endParaRPr>
          </a:p>
        </p:txBody>
      </p:sp>
      <p:pic>
        <p:nvPicPr>
          <p:cNvPr id="177" name="Google Shape;177;p21"/>
          <p:cNvPicPr preferRelativeResize="0"/>
          <p:nvPr/>
        </p:nvPicPr>
        <p:blipFill rotWithShape="1">
          <a:blip r:embed="rId5">
            <a:alphaModFix/>
          </a:blip>
          <a:srcRect b="0" l="0" r="0" t="0"/>
          <a:stretch/>
        </p:blipFill>
        <p:spPr>
          <a:xfrm>
            <a:off x="4539792" y="1272296"/>
            <a:ext cx="7652207" cy="5247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pic>
        <p:nvPicPr>
          <p:cNvPr id="182" name="Google Shape;182;p22"/>
          <p:cNvPicPr preferRelativeResize="0"/>
          <p:nvPr/>
        </p:nvPicPr>
        <p:blipFill rotWithShape="1">
          <a:blip r:embed="rId3">
            <a:alphaModFix/>
          </a:blip>
          <a:srcRect b="0" l="0" r="0" t="0"/>
          <a:stretch/>
        </p:blipFill>
        <p:spPr>
          <a:xfrm>
            <a:off x="173038" y="444499"/>
            <a:ext cx="2847975" cy="1000125"/>
          </a:xfrm>
          <a:prstGeom prst="rect">
            <a:avLst/>
          </a:prstGeom>
          <a:noFill/>
          <a:ln>
            <a:noFill/>
          </a:ln>
        </p:spPr>
      </p:pic>
      <p:sp>
        <p:nvSpPr>
          <p:cNvPr id="183" name="Google Shape;183;p22"/>
          <p:cNvSpPr/>
          <p:nvPr/>
        </p:nvSpPr>
        <p:spPr>
          <a:xfrm>
            <a:off x="0" y="3162300"/>
            <a:ext cx="5080000" cy="3695700"/>
          </a:xfrm>
          <a:prstGeom prst="rtTriangle">
            <a:avLst/>
          </a:prstGeom>
          <a:solidFill>
            <a:srgbClr val="F4F4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4" name="Google Shape;184;p22"/>
          <p:cNvPicPr preferRelativeResize="0"/>
          <p:nvPr/>
        </p:nvPicPr>
        <p:blipFill rotWithShape="1">
          <a:blip r:embed="rId4">
            <a:alphaModFix/>
          </a:blip>
          <a:srcRect b="0" l="0" r="0" t="0"/>
          <a:stretch/>
        </p:blipFill>
        <p:spPr>
          <a:xfrm>
            <a:off x="167506" y="5010150"/>
            <a:ext cx="2226447" cy="1616108"/>
          </a:xfrm>
          <a:prstGeom prst="rect">
            <a:avLst/>
          </a:prstGeom>
          <a:noFill/>
          <a:ln>
            <a:noFill/>
          </a:ln>
        </p:spPr>
      </p:pic>
      <p:sp>
        <p:nvSpPr>
          <p:cNvPr id="185" name="Google Shape;185;p22"/>
          <p:cNvSpPr/>
          <p:nvPr/>
        </p:nvSpPr>
        <p:spPr>
          <a:xfrm rot="5400000">
            <a:off x="-224631" y="224631"/>
            <a:ext cx="4640262" cy="4191000"/>
          </a:xfrm>
          <a:prstGeom prst="rtTriangle">
            <a:avLst/>
          </a:prstGeom>
          <a:noFill/>
          <a:ln cap="flat" cmpd="sng" w="12700">
            <a:solidFill>
              <a:srgbClr val="B8DCF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22"/>
          <p:cNvSpPr txBox="1"/>
          <p:nvPr/>
        </p:nvSpPr>
        <p:spPr>
          <a:xfrm>
            <a:off x="4535577" y="590618"/>
            <a:ext cx="5760349"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rgbClr val="7DB2D6"/>
                </a:solidFill>
                <a:latin typeface="Calibri"/>
                <a:ea typeface="Calibri"/>
                <a:cs typeface="Calibri"/>
                <a:sym typeface="Calibri"/>
              </a:rPr>
              <a:t>FO/PW</a:t>
            </a:r>
            <a:r>
              <a:rPr lang="en-US" sz="3200">
                <a:solidFill>
                  <a:srgbClr val="7DB2D6"/>
                </a:solidFill>
                <a:latin typeface="Calibri"/>
                <a:ea typeface="Calibri"/>
                <a:cs typeface="Calibri"/>
                <a:sym typeface="Calibri"/>
              </a:rPr>
              <a:t> </a:t>
            </a:r>
            <a:r>
              <a:rPr lang="en-US" sz="4000">
                <a:solidFill>
                  <a:srgbClr val="7DB2D6"/>
                </a:solidFill>
                <a:latin typeface="Calibri"/>
                <a:ea typeface="Calibri"/>
                <a:cs typeface="Calibri"/>
                <a:sym typeface="Calibri"/>
              </a:rPr>
              <a:t>Investor Challenges</a:t>
            </a:r>
            <a:endParaRPr/>
          </a:p>
        </p:txBody>
      </p:sp>
      <p:pic>
        <p:nvPicPr>
          <p:cNvPr id="187" name="Google Shape;187;p22"/>
          <p:cNvPicPr preferRelativeResize="0"/>
          <p:nvPr/>
        </p:nvPicPr>
        <p:blipFill rotWithShape="1">
          <a:blip r:embed="rId5">
            <a:alphaModFix/>
          </a:blip>
          <a:srcRect b="0" l="0" r="0" t="0"/>
          <a:stretch/>
        </p:blipFill>
        <p:spPr>
          <a:xfrm>
            <a:off x="2705492" y="1739806"/>
            <a:ext cx="9420520" cy="4973566"/>
          </a:xfrm>
          <a:prstGeom prst="rect">
            <a:avLst/>
          </a:prstGeom>
          <a:noFill/>
          <a:ln>
            <a:noFill/>
          </a:ln>
        </p:spPr>
      </p:pic>
      <p:sp>
        <p:nvSpPr>
          <p:cNvPr id="188" name="Google Shape;188;p22"/>
          <p:cNvSpPr/>
          <p:nvPr/>
        </p:nvSpPr>
        <p:spPr>
          <a:xfrm>
            <a:off x="2271861" y="2479249"/>
            <a:ext cx="433632" cy="141402"/>
          </a:xfrm>
          <a:prstGeom prst="rightArrow">
            <a:avLst>
              <a:gd fmla="val 50000" name="adj1"/>
              <a:gd fmla="val 50000" name="adj2"/>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22"/>
          <p:cNvSpPr/>
          <p:nvPr/>
        </p:nvSpPr>
        <p:spPr>
          <a:xfrm>
            <a:off x="5561812" y="2309567"/>
            <a:ext cx="650450" cy="518474"/>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